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8.xml" ContentType="application/vnd.openxmlformats-officedocument.themeOverrid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1.xml" ContentType="application/vnd.openxmlformats-officedocument.themeOverrid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2.xml" ContentType="application/vnd.openxmlformats-officedocument.themeOverrid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3.xml" ContentType="application/vnd.openxmlformats-officedocument.themeOverride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667"/>
    <a:srgbClr val="FDE3EC"/>
    <a:srgbClr val="9EBDCA"/>
    <a:srgbClr val="E4EDF0"/>
    <a:srgbClr val="D4E2E8"/>
    <a:srgbClr val="739FB1"/>
    <a:srgbClr val="528194"/>
    <a:srgbClr val="4A7586"/>
    <a:srgbClr val="263D46"/>
    <a:srgbClr val="355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4" autoAdjust="0"/>
    <p:restoredTop sz="95278" autoAdjust="0"/>
  </p:normalViewPr>
  <p:slideViewPr>
    <p:cSldViewPr snapToGrid="0">
      <p:cViewPr varScale="1">
        <p:scale>
          <a:sx n="97" d="100"/>
          <a:sy n="97" d="100"/>
        </p:scale>
        <p:origin x="110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Sintoma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C:\Users\dhlui\OneDrive\&#193;rea%20de%20Trabalho\Luis%20Henrique\ESTUDOS\FIAP\Tech%20Challenge\Fase%203\bigdata_covid\Tabelas%20e%20Gr&#225;ficos\Sintom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Geografic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dhlui\OneDrive\&#193;rea%20de%20Trabalho\Luis%20Henrique\ESTUDOS\FIAP\Tech%20Challenge\Fase%203\bigdata_covid\Tabelas%20e%20Gr&#225;ficos\Geografic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'Total por Mês'!$B$2:$B$4</c:f>
              <c:numCache>
                <c:formatCode>_-* #,##0_-;\-* #,##0_-;_-* "-"??_-;_-@_-</c:formatCode>
                <c:ptCount val="3"/>
                <c:pt idx="0">
                  <c:v>384166</c:v>
                </c:pt>
                <c:pt idx="1">
                  <c:v>386520</c:v>
                </c:pt>
                <c:pt idx="2">
                  <c:v>387298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8E-48A1-98A6-9842AE6082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_-* #,##0_-;\-* #,##0_-;_-* &quot;-&quot;??_-;_-@_-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'Total por Mês'!$C$2:$C$12</c:f>
              <c:numCache>
                <c:formatCode>_-* #,##0_-;\-* #,##0_-;_-* "-"??_-;_-@_-</c:formatCode>
                <c:ptCount val="11"/>
                <c:pt idx="0">
                  <c:v>138.501</c:v>
                </c:pt>
                <c:pt idx="1">
                  <c:v>171.51400000000001</c:v>
                </c:pt>
                <c:pt idx="2">
                  <c:v>159.24799999999999</c:v>
                </c:pt>
                <c:pt idx="3">
                  <c:v>171.28</c:v>
                </c:pt>
                <c:pt idx="4">
                  <c:v>165.13499999999999</c:v>
                </c:pt>
                <c:pt idx="5">
                  <c:v>151.291</c:v>
                </c:pt>
                <c:pt idx="6">
                  <c:v>111.80200000000001</c:v>
                </c:pt>
                <c:pt idx="7">
                  <c:v>60.369</c:v>
                </c:pt>
                <c:pt idx="8">
                  <c:v>23.824999999999999</c:v>
                </c:pt>
                <c:pt idx="9">
                  <c:v>4.7350000000000003</c:v>
                </c:pt>
                <c:pt idx="10">
                  <c:v>0.28399999999999997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CC-44F0-BD3E-0F659FDFAE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_-* #,##0_-;\-* #,##0_-;_-* &quot;-&quot;??_-;_-@_-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'Fez Exame'!$A$2:$A$12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'Fez Exame'!$L$2:$L$12</c:f>
              <c:numCache>
                <c:formatCode>0</c:formatCode>
                <c:ptCount val="11"/>
                <c:pt idx="0">
                  <c:v>3.4870000000000001</c:v>
                </c:pt>
                <c:pt idx="1">
                  <c:v>6.8559999999999999</c:v>
                </c:pt>
                <c:pt idx="2">
                  <c:v>15.326000000000001</c:v>
                </c:pt>
                <c:pt idx="3">
                  <c:v>20.916</c:v>
                </c:pt>
                <c:pt idx="4">
                  <c:v>18.882000000000001</c:v>
                </c:pt>
                <c:pt idx="5">
                  <c:v>14.772</c:v>
                </c:pt>
                <c:pt idx="6">
                  <c:v>8.5419999999999998</c:v>
                </c:pt>
                <c:pt idx="7">
                  <c:v>3.9820000000000002</c:v>
                </c:pt>
                <c:pt idx="8">
                  <c:v>1.504</c:v>
                </c:pt>
                <c:pt idx="9">
                  <c:v>0.23300000000000001</c:v>
                </c:pt>
                <c:pt idx="10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27-4313-ACA6-CC3F26AB28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'Resultados Exame'!$E$2:$E$12</c:f>
              <c:numCache>
                <c:formatCode>0</c:formatCode>
                <c:ptCount val="11"/>
                <c:pt idx="0">
                  <c:v>1.8420000000000001</c:v>
                </c:pt>
                <c:pt idx="1">
                  <c:v>3.9580000000000002</c:v>
                </c:pt>
                <c:pt idx="2">
                  <c:v>8.4109999999999996</c:v>
                </c:pt>
                <c:pt idx="3">
                  <c:v>11.737</c:v>
                </c:pt>
                <c:pt idx="4">
                  <c:v>10.778</c:v>
                </c:pt>
                <c:pt idx="5">
                  <c:v>8.3490000000000002</c:v>
                </c:pt>
                <c:pt idx="6">
                  <c:v>4.7430000000000003</c:v>
                </c:pt>
                <c:pt idx="7">
                  <c:v>2.21</c:v>
                </c:pt>
                <c:pt idx="8">
                  <c:v>0.78300000000000003</c:v>
                </c:pt>
                <c:pt idx="9">
                  <c:v>0.11</c:v>
                </c:pt>
                <c:pt idx="10">
                  <c:v>4.0000000000000001E-3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50-428C-842D-53B6B0FA22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CC-489B-A25D-495A518371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Mês'!$B$2:$B$3</c:f>
              <c:numCache>
                <c:formatCode>#,##0</c:formatCode>
                <c:ptCount val="2"/>
                <c:pt idx="0">
                  <c:v>557240</c:v>
                </c:pt>
                <c:pt idx="1">
                  <c:v>600744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CC-489B-A25D-495A518371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Mês'!$C$1</c:f>
              <c:strCache>
                <c:ptCount val="1"/>
                <c:pt idx="0">
                  <c:v>fez exame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AF-4970-BA3B-5798C742B0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Mês'!$C$2:$C$3</c:f>
              <c:numCache>
                <c:formatCode>#,##0</c:formatCode>
                <c:ptCount val="2"/>
                <c:pt idx="0">
                  <c:v>56562</c:v>
                </c:pt>
                <c:pt idx="1">
                  <c:v>37955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AF-4970-BA3B-5798C742B0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Mês'!$D$1</c:f>
              <c:strCache>
                <c:ptCount val="1"/>
                <c:pt idx="0">
                  <c:v>resultado positivo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B6-4980-B6A9-0770268831E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Mês'!$D$2:$D$3</c:f>
              <c:numCache>
                <c:formatCode>General</c:formatCode>
                <c:ptCount val="2"/>
                <c:pt idx="0">
                  <c:v>30466</c:v>
                </c:pt>
                <c:pt idx="1">
                  <c:v>22459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6-4980-B6A9-0770268831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Escolaridade!$F$8</c:f>
              <c:strCache>
                <c:ptCount val="1"/>
                <c:pt idx="0">
                  <c:v>NÃO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Escolaridade!$C$9:$C$16</c:f>
              <c:strCache>
                <c:ptCount val="8"/>
                <c:pt idx="0">
                  <c:v>Pós-graduação, mestrado ou doutorado</c:v>
                </c:pt>
                <c:pt idx="1">
                  <c:v>Superior incompleto</c:v>
                </c:pt>
                <c:pt idx="2">
                  <c:v>Fundamental completa</c:v>
                </c:pt>
                <c:pt idx="3">
                  <c:v>Médio incompleto</c:v>
                </c:pt>
                <c:pt idx="4">
                  <c:v>Sem instrução</c:v>
                </c:pt>
                <c:pt idx="5">
                  <c:v>Superior completo</c:v>
                </c:pt>
                <c:pt idx="6">
                  <c:v>Médio completo</c:v>
                </c:pt>
                <c:pt idx="7">
                  <c:v>Fundamental incompleto</c:v>
                </c:pt>
              </c:strCache>
            </c:strRef>
          </c:cat>
          <c:val>
            <c:numRef>
              <c:f>Escolaridade!$F$9:$F$16</c:f>
              <c:numCache>
                <c:formatCode>0.00%</c:formatCode>
                <c:ptCount val="8"/>
                <c:pt idx="0">
                  <c:v>4.6491637355538011E-2</c:v>
                </c:pt>
                <c:pt idx="1">
                  <c:v>6.2285550211757947E-2</c:v>
                </c:pt>
                <c:pt idx="2">
                  <c:v>6.6497379944009768E-2</c:v>
                </c:pt>
                <c:pt idx="3">
                  <c:v>7.5043069413538152E-2</c:v>
                </c:pt>
                <c:pt idx="4">
                  <c:v>9.4094106668580868E-2</c:v>
                </c:pt>
                <c:pt idx="5">
                  <c:v>0.14584739071136316</c:v>
                </c:pt>
                <c:pt idx="6">
                  <c:v>0.21813940133515183</c:v>
                </c:pt>
                <c:pt idx="7">
                  <c:v>0.29160146436006029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02-4E0B-BDA2-75B39F17AC1F}"/>
            </c:ext>
          </c:extLst>
        </c:ser>
        <c:ser>
          <c:idx val="1"/>
          <c:order val="1"/>
          <c:tx>
            <c:strRef>
              <c:f>Escolaridade!$G$8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Escolaridade!$C$9:$C$16</c:f>
              <c:strCache>
                <c:ptCount val="8"/>
                <c:pt idx="0">
                  <c:v>Pós-graduação, mestrado ou doutorado</c:v>
                </c:pt>
                <c:pt idx="1">
                  <c:v>Superior incompleto</c:v>
                </c:pt>
                <c:pt idx="2">
                  <c:v>Fundamental completa</c:v>
                </c:pt>
                <c:pt idx="3">
                  <c:v>Médio incompleto</c:v>
                </c:pt>
                <c:pt idx="4">
                  <c:v>Sem instrução</c:v>
                </c:pt>
                <c:pt idx="5">
                  <c:v>Superior completo</c:v>
                </c:pt>
                <c:pt idx="6">
                  <c:v>Médio completo</c:v>
                </c:pt>
                <c:pt idx="7">
                  <c:v>Fundamental incompleto</c:v>
                </c:pt>
              </c:strCache>
            </c:strRef>
          </c:cat>
          <c:val>
            <c:numRef>
              <c:f>Escolaridade!$G$9:$G$16</c:f>
              <c:numCache>
                <c:formatCode>0.00%</c:formatCode>
                <c:ptCount val="8"/>
                <c:pt idx="0">
                  <c:v>6.9946599549891471E-3</c:v>
                </c:pt>
                <c:pt idx="1">
                  <c:v>4.2399091792843541E-2</c:v>
                </c:pt>
                <c:pt idx="2">
                  <c:v>6.6034783535083158E-2</c:v>
                </c:pt>
                <c:pt idx="3">
                  <c:v>0.11106394737192547</c:v>
                </c:pt>
                <c:pt idx="4">
                  <c:v>0.12084848121662471</c:v>
                </c:pt>
                <c:pt idx="5">
                  <c:v>4.5030828439401809E-2</c:v>
                </c:pt>
                <c:pt idx="6">
                  <c:v>0.22694525455102341</c:v>
                </c:pt>
                <c:pt idx="7">
                  <c:v>0.38068295313810874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02-4E0B-BDA2-75B39F17AC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621466703"/>
        <c:axId val="621467183"/>
      </c:barChart>
      <c:catAx>
        <c:axId val="62146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21467183"/>
        <c:crosses val="autoZero"/>
        <c:auto val="1"/>
        <c:lblAlgn val="ctr"/>
        <c:lblOffset val="100"/>
        <c:noMultiLvlLbl val="0"/>
      </c:catAx>
      <c:valAx>
        <c:axId val="621467183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62146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result!$A$2:$A$9</c:f>
              <c:strCache>
                <c:ptCount val="8"/>
                <c:pt idx="0">
                  <c:v>náusea</c:v>
                </c:pt>
                <c:pt idx="1">
                  <c:v>dor no peito</c:v>
                </c:pt>
                <c:pt idx="2">
                  <c:v>dificuldade para respirar</c:v>
                </c:pt>
                <c:pt idx="3">
                  <c:v>nariz entupido</c:v>
                </c:pt>
                <c:pt idx="4">
                  <c:v>dor de garganta</c:v>
                </c:pt>
                <c:pt idx="5">
                  <c:v>febre</c:v>
                </c:pt>
                <c:pt idx="6">
                  <c:v>tosse </c:v>
                </c:pt>
                <c:pt idx="7">
                  <c:v>dor de cabeça</c:v>
                </c:pt>
              </c:strCache>
            </c:strRef>
          </c:cat>
          <c:val>
            <c:numRef>
              <c:f>result!$E$2:$E$9</c:f>
              <c:numCache>
                <c:formatCode>0.00%</c:formatCode>
                <c:ptCount val="8"/>
                <c:pt idx="0">
                  <c:v>1.5468116846704825E-2</c:v>
                </c:pt>
                <c:pt idx="1">
                  <c:v>1.5616238348656856E-2</c:v>
                </c:pt>
                <c:pt idx="2">
                  <c:v>2.0366706518404096E-2</c:v>
                </c:pt>
                <c:pt idx="3">
                  <c:v>2.8545129447612599E-2</c:v>
                </c:pt>
                <c:pt idx="4">
                  <c:v>2.9920543394310019E-2</c:v>
                </c:pt>
                <c:pt idx="5">
                  <c:v>3.2671371287704858E-2</c:v>
                </c:pt>
                <c:pt idx="6">
                  <c:v>3.6131066369012983E-2</c:v>
                </c:pt>
                <c:pt idx="7">
                  <c:v>4.384396457780082E-2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9-415C-A2BD-1D82344E8D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220810831"/>
        <c:axId val="220796431"/>
      </c:barChart>
      <c:catAx>
        <c:axId val="220810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20796431"/>
        <c:crosses val="autoZero"/>
        <c:auto val="1"/>
        <c:lblAlgn val="ctr"/>
        <c:lblOffset val="100"/>
        <c:noMultiLvlLbl val="0"/>
      </c:catAx>
      <c:valAx>
        <c:axId val="220796431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2081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prov!$A$2:$A$6</c:f>
              <c:strCache>
                <c:ptCount val="5"/>
                <c:pt idx="0">
                  <c:v>Ignorado</c:v>
                </c:pt>
                <c:pt idx="1">
                  <c:v>Não fez restrição</c:v>
                </c:pt>
                <c:pt idx="2">
                  <c:v>Reduziu o contato</c:v>
                </c:pt>
                <c:pt idx="3">
                  <c:v>Ficou em casa</c:v>
                </c:pt>
                <c:pt idx="4">
                  <c:v>Ficou rigorosamente em casa</c:v>
                </c:pt>
              </c:strCache>
            </c:strRef>
          </c:cat>
          <c:val>
            <c:numRef>
              <c:f>prov!$E$2:$E$6</c:f>
              <c:numCache>
                <c:formatCode>0.00%</c:formatCode>
                <c:ptCount val="5"/>
                <c:pt idx="0">
                  <c:v>2.8522532800912721E-3</c:v>
                </c:pt>
                <c:pt idx="1">
                  <c:v>1.4736641947138239E-2</c:v>
                </c:pt>
                <c:pt idx="2">
                  <c:v>0.27528997908347597</c:v>
                </c:pt>
                <c:pt idx="3">
                  <c:v>0.33323825822399694</c:v>
                </c:pt>
                <c:pt idx="4">
                  <c:v>0.37388286746529759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8C-438F-B8AC-DB9EA2A3ED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.00%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'Fez Exame'!$D$1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'Fez Exame'!$A$2:$A$4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'Fez Exame'!$D$2:$D$4</c:f>
              <c:numCache>
                <c:formatCode>General</c:formatCode>
                <c:ptCount val="3"/>
                <c:pt idx="0">
                  <c:v>23673</c:v>
                </c:pt>
                <c:pt idx="1">
                  <c:v>31712</c:v>
                </c:pt>
                <c:pt idx="2">
                  <c:v>39132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8B-4339-8D46-00BD993968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Trabalho!$B$1</c:f>
              <c:strCache>
                <c:ptCount val="1"/>
                <c:pt idx="0">
                  <c:v>Não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Trabalho!$A$4:$A$6</c:f>
              <c:strCache>
                <c:ptCount val="3"/>
                <c:pt idx="0">
                  <c:v>09/2020</c:v>
                </c:pt>
                <c:pt idx="1">
                  <c:v>08/2020</c:v>
                </c:pt>
                <c:pt idx="2">
                  <c:v>07/2020</c:v>
                </c:pt>
              </c:strCache>
            </c:strRef>
          </c:cat>
          <c:val>
            <c:numRef>
              <c:f>Trabalho!$B$4:$B$6</c:f>
              <c:numCache>
                <c:formatCode>#,##0</c:formatCode>
                <c:ptCount val="3"/>
                <c:pt idx="0">
                  <c:v>178832</c:v>
                </c:pt>
                <c:pt idx="1">
                  <c:v>181443</c:v>
                </c:pt>
                <c:pt idx="2">
                  <c:v>186640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F7-44AC-9F88-5D559A9DE043}"/>
            </c:ext>
          </c:extLst>
        </c:ser>
        <c:ser>
          <c:idx val="1"/>
          <c:order val="1"/>
          <c:tx>
            <c:strRef>
              <c:f>Trabalho!$C$1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Trabalho!$A$4:$A$6</c:f>
              <c:strCache>
                <c:ptCount val="3"/>
                <c:pt idx="0">
                  <c:v>09/2020</c:v>
                </c:pt>
                <c:pt idx="1">
                  <c:v>08/2020</c:v>
                </c:pt>
                <c:pt idx="2">
                  <c:v>07/2020</c:v>
                </c:pt>
              </c:strCache>
            </c:strRef>
          </c:cat>
          <c:val>
            <c:numRef>
              <c:f>Trabalho!$C$4:$C$6</c:f>
              <c:numCache>
                <c:formatCode>#,##0</c:formatCode>
                <c:ptCount val="3"/>
                <c:pt idx="0">
                  <c:v>140487</c:v>
                </c:pt>
                <c:pt idx="1">
                  <c:v>136881</c:v>
                </c:pt>
                <c:pt idx="2">
                  <c:v>129831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F7-44AC-9F88-5D559A9DE0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21466703"/>
        <c:axId val="621467183"/>
      </c:barChart>
      <c:catAx>
        <c:axId val="62146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21467183"/>
        <c:crosses val="autoZero"/>
        <c:auto val="1"/>
        <c:lblAlgn val="ctr"/>
        <c:lblOffset val="100"/>
        <c:noMultiLvlLbl val="0"/>
      </c:catAx>
      <c:valAx>
        <c:axId val="621467183"/>
        <c:scaling>
          <c:orientation val="minMax"/>
        </c:scaling>
        <c:delete val="1"/>
        <c:axPos val="b"/>
        <c:numFmt formatCode="#,##0" sourceLinked="1"/>
        <c:majorTickMark val="none"/>
        <c:minorTickMark val="none"/>
        <c:tickLblPos val="nextTo"/>
        <c:crossAx val="62146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tx>
            <c:strRef>
              <c:f>'Resultados Exame'!$A$2</c:f>
              <c:strCache>
                <c:ptCount val="1"/>
                <c:pt idx="0">
                  <c:v>07/2020</c:v>
                </c:pt>
              </c:strCache>
            </c:strRef>
          </c:tx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89-41C3-B1BB-4DCFD2FD8E40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89-41C3-B1BB-4DCFD2FD8E40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889-41C3-B1BB-4DCFD2FD8E40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889-41C3-B1BB-4DCFD2FD8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Exame'!$D$2:$E$2</c:f>
              <c:numCache>
                <c:formatCode>0.0%</c:formatCode>
                <c:ptCount val="2"/>
                <c:pt idx="0">
                  <c:v>0.42174629324546953</c:v>
                </c:pt>
                <c:pt idx="1">
                  <c:v>0.56887593460904828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89-41C3-B1BB-4DCFD2FD8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F3-4B37-A3D0-52CAA25CFA07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F3-4B37-A3D0-52CAA25CFA07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7F3-4B37-A3D0-52CAA25CFA07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F3-4B37-A3D0-52CAA25CFA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Exame'!$D$3:$E$3</c:f>
              <c:numCache>
                <c:formatCode>0.0%</c:formatCode>
                <c:ptCount val="2"/>
                <c:pt idx="0">
                  <c:v>0.44175706357214933</c:v>
                </c:pt>
                <c:pt idx="1">
                  <c:v>0.55187310797174571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F3-4B37-A3D0-52CAA25CF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B5-4356-8774-9E51EF094584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B5-4356-8774-9E51EF094584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BB5-4356-8774-9E51EF094584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BB5-4356-8774-9E51EF0945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Exame'!$D$4:$E$4</c:f>
              <c:numCache>
                <c:formatCode>0.0%</c:formatCode>
                <c:ptCount val="2"/>
                <c:pt idx="0">
                  <c:v>0.43483593989573749</c:v>
                </c:pt>
                <c:pt idx="1">
                  <c:v>0.56110088929776147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B5-4356-8774-9E51EF09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'Resultados Exame'!$C$1</c:f>
              <c:strCache>
                <c:ptCount val="1"/>
                <c:pt idx="0">
                  <c:v>Positivo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'Resultados Exame'!$C$2:$C$4</c:f>
              <c:numCache>
                <c:formatCode>General</c:formatCode>
                <c:ptCount val="3"/>
                <c:pt idx="0">
                  <c:v>13467</c:v>
                </c:pt>
                <c:pt idx="1">
                  <c:v>17501</c:v>
                </c:pt>
                <c:pt idx="2">
                  <c:v>21957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CC-49D2-A679-0C5CA78926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/>
              <a:t>Estado com menor </a:t>
            </a:r>
            <a:r>
              <a:rPr lang="pt-BR" b="1" i="1" dirty="0"/>
              <a:t>%</a:t>
            </a:r>
            <a:r>
              <a:rPr lang="pt-BR" b="1" dirty="0"/>
              <a:t> positivo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371477445612301E-2"/>
          <c:y val="0.22811693824309814"/>
          <c:w val="0.93257045108775394"/>
          <c:h val="0.55675307360724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'Resultados Exame'!$AA$37</c:f>
              <c:strCache>
                <c:ptCount val="1"/>
                <c:pt idx="0">
                  <c:v>Goiás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Exame'!$AB$36:$AF$36</c:f>
              <c:strCache>
                <c:ptCount val="5"/>
                <c:pt idx="0">
                  <c:v>% de positivo</c:v>
                </c:pt>
                <c:pt idx="1">
                  <c:v>% exame</c:v>
                </c:pt>
                <c:pt idx="2">
                  <c:v>% trabalho</c:v>
                </c:pt>
                <c:pt idx="3">
                  <c:v>%auxilio</c:v>
                </c:pt>
                <c:pt idx="4">
                  <c:v>% ensino m. completo</c:v>
                </c:pt>
              </c:strCache>
            </c:strRef>
          </c:cat>
          <c:val>
            <c:numRef>
              <c:f>'Resultados Exame'!$AB$37:$AF$37</c:f>
              <c:numCache>
                <c:formatCode>0.00%</c:formatCode>
                <c:ptCount val="5"/>
                <c:pt idx="0">
                  <c:v>0.4137200931611264</c:v>
                </c:pt>
                <c:pt idx="1">
                  <c:v>0.11460532382130985</c:v>
                </c:pt>
                <c:pt idx="2">
                  <c:v>0.38902234840212563</c:v>
                </c:pt>
                <c:pt idx="3">
                  <c:v>0.49566863216131618</c:v>
                </c:pt>
                <c:pt idx="4">
                  <c:v>0.40707578073815248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4B-4FDD-84CF-EEBA28FD38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1235712032"/>
        <c:axId val="1334575312"/>
      </c:barChart>
      <c:lineChart>
        <c:grouping val="standard"/>
        <c:varyColors val="0"/>
        <c:ser>
          <c:idx val="1"/>
          <c:order val="1"/>
          <c:tx>
            <c:strRef>
              <c:f>'Resultados Exame'!$AA$38</c:f>
              <c:strCache>
                <c:ptCount val="1"/>
                <c:pt idx="0">
                  <c:v>Avg (estados)</c:v>
                </c:pt>
              </c:strCache>
            </c:strRef>
          </c:tx>
          <c:spPr>
            <a:ln w="28575" cap="rnd">
              <a:solidFill>
                <a:srgbClr val="BAD0D9">
                  <a:alpha val="57000"/>
                </a:srgb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rgbClr val="BAD0D9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Exame'!$AB$36:$AF$36</c:f>
              <c:strCache>
                <c:ptCount val="5"/>
                <c:pt idx="0">
                  <c:v>% de positivo</c:v>
                </c:pt>
                <c:pt idx="1">
                  <c:v>% exame</c:v>
                </c:pt>
                <c:pt idx="2">
                  <c:v>% trabalho</c:v>
                </c:pt>
                <c:pt idx="3">
                  <c:v>%auxilio</c:v>
                </c:pt>
                <c:pt idx="4">
                  <c:v>% ensino m. completo</c:v>
                </c:pt>
              </c:strCache>
            </c:strRef>
          </c:cat>
          <c:val>
            <c:numRef>
              <c:f>'Resultados Exame'!$AB$38:$AF$38</c:f>
              <c:numCache>
                <c:formatCode>0.00%</c:formatCode>
                <c:ptCount val="5"/>
                <c:pt idx="0">
                  <c:v>0.559952177915084</c:v>
                </c:pt>
                <c:pt idx="1">
                  <c:v>8.1622025865642364E-2</c:v>
                </c:pt>
                <c:pt idx="2">
                  <c:v>0.3516447550225219</c:v>
                </c:pt>
                <c:pt idx="3">
                  <c:v>0.51878437007765221</c:v>
                </c:pt>
                <c:pt idx="4">
                  <c:v>0.39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4B-4FDD-84CF-EEBA28FD38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35712032"/>
        <c:axId val="1334575312"/>
      </c:lineChart>
      <c:catAx>
        <c:axId val="123571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34575312"/>
        <c:crosses val="autoZero"/>
        <c:auto val="1"/>
        <c:lblAlgn val="ctr"/>
        <c:lblOffset val="100"/>
        <c:noMultiLvlLbl val="0"/>
      </c:catAx>
      <c:valAx>
        <c:axId val="133457531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23571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441075165846762"/>
          <c:y val="0.89006154720838915"/>
          <c:w val="0.4511784966830647"/>
          <c:h val="0.10378809047715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8F-4F38-A0E8-33932EAB61C4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8F-4F38-A0E8-33932EAB61C4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D8F-4F38-A0E8-33932EAB61C4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D8F-4F38-A0E8-33932EAB61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Sexo!$B$2:$B$3</c:f>
              <c:strCache>
                <c:ptCount val="2"/>
                <c:pt idx="0">
                  <c:v>Homem</c:v>
                </c:pt>
                <c:pt idx="1">
                  <c:v>Mulher</c:v>
                </c:pt>
              </c:strCache>
            </c:strRef>
          </c:cat>
          <c:val>
            <c:numRef>
              <c:f>Sexo!$D$2:$D$3</c:f>
              <c:numCache>
                <c:formatCode>0.00%</c:formatCode>
                <c:ptCount val="2"/>
                <c:pt idx="0">
                  <c:v>0.47991682095780253</c:v>
                </c:pt>
                <c:pt idx="1">
                  <c:v>0.52008317904219747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8F-4F38-A0E8-33932EAB6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'Fez Exame'!$A$1:$A$29</cx:f>
        <cx:lvl ptCount="29">
          <cx:pt idx="0">UF</cx:pt>
          <cx:pt idx="1">Acre</cx:pt>
          <cx:pt idx="2">Alagoas</cx:pt>
          <cx:pt idx="3">Amapá</cx:pt>
          <cx:pt idx="4">Amazonas</cx:pt>
          <cx:pt idx="5">Bahia</cx:pt>
          <cx:pt idx="6">Ceará</cx:pt>
          <cx:pt idx="7">Distrito Federal</cx:pt>
          <cx:pt idx="8">Espírito Santo</cx:pt>
          <cx:pt idx="9">Goiás</cx:pt>
          <cx:pt idx="10">Maranhão</cx:pt>
          <cx:pt idx="11">Mato Grosso</cx:pt>
          <cx:pt idx="12">Mato Grosso do Sul</cx:pt>
          <cx:pt idx="13">Minas Gerais</cx:pt>
          <cx:pt idx="14">Pará</cx:pt>
          <cx:pt idx="15">Paraíba</cx:pt>
          <cx:pt idx="16">Paraná</cx:pt>
          <cx:pt idx="17">Pernambuco</cx:pt>
          <cx:pt idx="18">Piauí</cx:pt>
          <cx:pt idx="19">Rio de Janeiro</cx:pt>
          <cx:pt idx="20">Rio Grande do Norte</cx:pt>
          <cx:pt idx="21">Rio Grande do Sul</cx:pt>
          <cx:pt idx="22">Rondônia</cx:pt>
          <cx:pt idx="23">Roraima</cx:pt>
          <cx:pt idx="24">Santa Catarina</cx:pt>
          <cx:pt idx="25">São Paulo</cx:pt>
          <cx:pt idx="26">Sergipe</cx:pt>
          <cx:pt idx="27">Tocantins</cx:pt>
        </cx:lvl>
      </cx:strDim>
      <cx:numDim type="colorVal">
        <cx:f>'Fez Exame'!$E$1:$E$29</cx:f>
        <cx:lvl ptCount="29" formatCode="Geral">
          <cx:pt idx="1">0.070722006934529874</cx:pt>
          <cx:pt idx="2">0.075919268548135993</cx:pt>
          <cx:pt idx="3">0.12654603756298671</cx:pt>
          <cx:pt idx="4">0.09569425569292983</cx:pt>
          <cx:pt idx="5">0.074227399634158087</cx:pt>
          <cx:pt idx="6">0.077898792606862874</cx:pt>
          <cx:pt idx="7">0.19192127363594208</cx:pt>
          <cx:pt idx="8">0.0815483870967742</cx:pt>
          <cx:pt idx="9">0.11460532382130985</cx:pt>
          <cx:pt idx="10">0.075992432288900694</cx:pt>
          <cx:pt idx="11">0.089323558050289242</cx:pt>
          <cx:pt idx="12">0.074147324427196057</cx:pt>
          <cx:pt idx="13">0.055090441261185147</cx:pt>
          <cx:pt idx="14">0.088673176008426086</cx:pt>
          <cx:pt idx="15">0.088809172589513208</cx:pt>
          <cx:pt idx="16">0.064209626512361909</cx:pt>
          <cx:pt idx="17">0.054964324585802395</cx:pt>
          <cx:pt idx="18">0.14496786330145792</cx:pt>
          <cx:pt idx="19">0.087261234025010306</cx:pt>
          <cx:pt idx="20">0.086973931846394112</cx:pt>
          <cx:pt idx="21">0.068074803558962019</cx:pt>
          <cx:pt idx="22">0.077838594704684322</cx:pt>
          <cx:pt idx="23">0.11686226065472514</cx:pt>
          <cx:pt idx="24">0.07038735624073944</cx:pt>
          <cx:pt idx="25">0.084900051655409689</cx:pt>
          <cx:pt idx="26">0.086686055905639034</cx:pt>
          <cx:pt idx="27">0.089671686936795003</cx:pt>
        </cx:lvl>
      </cx:numDim>
    </cx:data>
  </cx:chartData>
  <cx:chart>
    <cx:plotArea>
      <cx:plotAreaRegion>
        <cx:series layoutId="regionMap" uniqueId="{E1A88995-E459-4479-8D05-CEFC493D5684}">
          <cx:dataLabels>
            <cx:numFmt formatCode="0,0%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>
                    <a:solidFill>
                      <a:schemeClr val="bg1"/>
                    </a:solidFill>
                  </a:defRPr>
                </a:pPr>
                <a:endParaRPr lang="en-US" sz="850" b="1" i="0" u="none" strike="noStrike" baseline="0">
                  <a:solidFill>
                    <a:schemeClr val="bg1"/>
                  </a:solidFill>
                  <a:latin typeface="Aptos" panose="02110004020202020204"/>
                </a:endParaRPr>
              </a:p>
            </cx:txPr>
            <cx:visibility seriesName="0" categoryName="0" value="1"/>
            <cx:separator>, </cx:separator>
            <cx:dataLabel idx="20">
              <cx:numFmt formatCode="0,00%" sourceLinked="0"/>
              <cx:separator>, </cx:separator>
            </cx:dataLabel>
          </cx:dataLabels>
          <cx:dataId val="0"/>
          <cx:layoutPr>
            <cx:geography cultureLanguage="en-US" cultureRegion="BR" attribution="Powered by Bing">
              <cx:geoCache provider="{E9337A44-BEBE-4D9F-B70C-5C5E7DAFC167}">
                <cx:binary>1H3ZctxIsuWvyPQ8YAGxIAJt3desAkhSpJaillpULzAWxQICW2Df/ubaPPfb/EH92BxwUWWCKabY
w2s2pJmqTEqCHhEe7n78uDv4z8vxH5fZ1UX9YsyzovnH5fivl3Hblv/44YfmMr7KL5qjXF/WpjF/
tkeXJv/B/Pmnvrz64Ut9Megi+oHYDvvhMr6o26vx5X/9Ez8tujJvzOVFq03xvruqpw9XTZe1zQOf
7f3oxcWXXBeBbtpaX7bOv176WORf//3yxVXR6nb6NJVX/3q58z0vX/yw/kn3pL7IsLC2+4JnLXok
JKWO53H75st5+SIzRfT1c3nEpfRsh5M7qe8ucjx5eCXX67j48qW+ahps5Pr/fz+3s2r88+bli0vT
Fe1yVhGO7V8vVX0x6+zlC90Y/+YT3yxrVh+uN/nD7jH/1z9X/4Btr/5lSxPrMzr00T1F/Hx8dxzf
UsL/oPAfL+urQ+J3T+fBO+AdeUJyaTNxewfE7h1wxZF0HEldwm6+gd8Jv7kKh5az/yLcPLW6Bj/6
z+saqItYX9ydxrduwiNU4RDogni2Tb1dHVDYoe0Q6gnh3XzdSb3RwcGF7FfC7WMrLagfn5cWfswu
InPR3J3IE+jBO3JdAiUI99Yk5Eod/EhQ7ri2JDfawOc3PvnWJA6vaL9Cvm5lpZIf3zwvlZxf1BfF
k0Yqwo8YhY/ybPbVArYjFfOOiGTccbj79fNtlXzHivar5OuDK5WcIw49p5D1Y35RPqVG7CObusy+
Pezr/62shDtHNoOF2OQWXQBcbKvk8Ir2a+TuuZVCfjx/Xgq5wXWteXF89eWqvgDUuTmcJ/BfDvyT
RxzHZmzXcTHEcsQQbsv9Krldyos7zPnQmvYr5/5PWKkpAHR6ZnYzm+JJwws9cghZIodzG14Arrd9
mQvbcphLHEFvvmEFvmEAB5e0Xzt/P7nSyo9vn5dWToz+67+fMuQ77pHr2VTY/Dbmr3SyxBcuqbSR
Dt05u21ndnhB+zVy99xKHyc/PS99bJryr3/XGt7s40XRmof8xiNTVGIfUdsVwl7S1OVrFWXY9eeE
SBe+blsjj1jSftXc+wErHW0+Pi8dfTDFl7/+T/GkGYs8Eq6zWMQ3CASXHnk2vkN6t2a1wgDftab9
6tl6dKWYD8/MeM6v6uIi/6O7fEq7kUcI8o7rATHffOHkt4MMZUceggzFN12blYe0f9t8vm9R+1Wz
/exKN+fPjOl5ewGfdgLyr3lK5QCguQ7zHM91d7XC3SPbo4Q6t0pZvN22Vr5zOfvVsvPwSi9vPz0v
Z/Z2yTDjv/73U2qFHHGHLenlrcXYK5NhDKEIsUiS2xx0ZTLftaZvqebrdtaK+fF5KWaJ/xcv/Iv2
otbFxd3tfYKkhogjjujPQEbfOKwVR8bAkTFHEpvfomZ6J/yGlPn+he1X0fr5lZ4++s9LT1vO4MUX
wLbuKRNQgDZwMQxkzf7gwxn8nwsnB0B9/QVL+4ab+47F7dfXvg2udPb2mSG4t7Co5sUJ2ALd3B3Y
E1iWgxKAA/yMpPOrNrahAgOIo+DVUAS4+XxlWd+7rG/oaWdTaw2dPC+rAlv4lCSb5YD19CiwM7k5
+XshSR4x0NRSktu0FE5x25AOrme/Tm4fWynj/JmFonN90f3177sDeQJD4UeOzR3xN6ZekwTkSNqO
xyT/m6Te0cbBBX1DHbfPrfVx+uyM4+Kvf//xlKBAHDmoCkjvzjOt7QNZjnRBo3n8trq5cl0Lu39o
Sd/Qydcn11pRz0srH7R58eXqxdlFcaXrJ4XTqGaCLrNRuNwP2MCDelCOd+fbVrr5/oXt19D6+ZWe
Ppw9Pz2dIEuAroDX3hm0mzypa5M2hya+Jp6rLgDKjwicH7PBxF1/rRDbctiPWN23NXbvh6zV9u45
q+1pYTZdinAeJ2tOFJU3AuqH4sMbZa0KCLvKOrCm71HV9Y9YK+rjM1OUAazOnzA4AQwQtlAFdz0b
K+YaZR6XC4Y63W0daG1Shxf0Dd3cPbjWyIfnpZFP6KFDp1vRPKGfc2z0CdgIOludNDu5jgTHw+l1
19s+P/dda9qvlq1HV4r59NPzUsxH8G4vzi+67EnhAj3ilHqut0CG5QvmsKMZVOiIlK686zlYUaPf
t6j9qtl+dqWbj8+sreDjVR3p8imhAUwGlWqQbmKlESqO8M8L+F6r4vAavqGHuwfXSvj/vGrwjYaG
m9zvJvHc+ZbH9ulCBfT6y15lnJwe3aDnu1a1VaS/66L99kr2K+LuuZ1V/0835X67Z/ZrA2sAXnlz
3f281bP78KfXG0RH9urRW5pkLytwc1qnX/71kixk/5a2lh+yQ7DsQqkdVL71/NVF0y7t1hSttBQF
BMEcxrktYDfD1c1HS6c1WVzb7SewtQIYP77u0pac08XOKOOogwusqDHd9WcuOkaZC/LHXZrjBHXp
1xb0c5NNkSm+ns7t318UXX5udNE2/3oJtqi8+a5lsS4SaSqFQIsQEjPYu23j88uLD+hyxzc7/wuM
flO3jft719Z+aaz3rn6V2+LYOERxQVVdTlpVfaK2TmyPVKQW96XinG3hMSo8vqxqS6rV8crKR/f3
sTvzYvkm7zfEhH7mJsE8//awKOIuW9jeInIc5npcchw0To0ti9kSRnqbpzYjWkXGTJZf2am2N6Jw
EmvTe2H5uhpyfoKUNq82dhe3wm8aPms/bkYTqSqNYu8nry5Z57tto9+3KbF+HpImov4cRbxQSTOG
v5aWSR3fKnjMlOhpNvjN2KaZ71pTkwRjLbU4IXknayUmmrUbbpWkU908hb+2IhwiP621d5pkbUeV
Ew35Z5ObvjuVhe3+Rg0hsW+KuopfyYiYP42JojwY6nqQv4xxRSuflELaigndvHdpVBdBwfScqJAV
zidmbKdU3lyNluJONM4+s2MrDvrUy2Y/l3PhqcrptBXUmcs+F2EzOcqpuL0ZdZIHkuXSDazMzt9Z
pMiZT2Q/9cpLIzoFbqhHrurcmcoNs6QYVBlVVfR66nvhKJsmLPE7i038bEgpf20no4iUbCQtfa+P
yDvNHdwvk9B3dleOanby+QMro9+ayIorJZqkzvycF7QJqJvmUpWW5U5qqtNBqqauQ6bisC1sZQ0N
zYJwnCdXWa3Dx43jhFEd5HKapuPSHuvmxGHQu+90PeW+cZyu/TDL3Dqxe8tYP7E4E19GPaTRSWFP
bXfcFSh1HNeJzKLXlHVDeEorYUbFZml+M51MrqrGHUcV8qR0N6Tr6xjqzz2zqftCxKqRef/W85ra
BFlneadtyXUdeKOOh2NC6yL9qZVpNPsFb+zOb8Ii71QcF4mNo58Tc5KTuawCUfEiObOyRESbeWa6
rTbjGOvifdUPSec7Th9fDoXnhn7S2mV4TGw3lSp28wRHOHnpK1N31aA8XLHPVc/wE4l208L3pja/
aKN2qtTYJuKdiabkU5GVg3ei6UDOvFLOOPNe2oMfOzr5M58iu1SSTIV71nRRMitRRmO36URIT1kl
E0cxx27ikznN20+xYSk/FlXfvfbyovWWU6OTiiZivWldYiVBz8YyO2mjubVUV8bNeeUM5UVS530d
kMydIzXHwrro6dR+GLso+sWMU3zp8bx707Io1MrCRdPB3Dal8aO4EH90vBsjRdyocFVcYIOBkw1x
i8tCuNkUYZ/j2z1vpr4zzcOokiyvcAvblvCTsclto5ymHt7Pbdp+yCJdxyrN2rJWZEx/qXoe/2rx
1roUwlhtIKthvOz1KC6bMifnWSpkq8qCdUT1djIZJapFD3U2TGdJxeNlLX1RqKiNpk7V8eTxTVTX
Y6t4LBg9zb28NyqxWMuV8PrxN+N44rxL0qQ9ni2HnFe6dxIlddfw45BGOguI27VXXd305/NAHHLc
Wp13JTzTVYHFWfqRz60cVW/S9Oc6hYtXg7Gtz2OSp+UxzfrO3Xilh+OJtZNnKsvi5mdNiiGBaSS2
648Z7NWnU1mIjYktj/s9p9OfmuvwtxnDRm95y7EhMc9RroaI03M7M8OvRTLmv86ZbSUqGsNq9CuR
V5nPyCRpYHe5E5+05Sj+cFkRh6qJ2fC6ClmeB9qIMtw0NNH1qXF0z9U0NFGsYksy6/UoWTX7WogU
+S7moW5hxW0gugmHl6acah3Ft0NZX//6X2/vJr2uH/v735exrr//9lN/VbddffXi7UXZvID5f7ke
9lo/s0j++hAE365kARE7f7mHaL6BWW7myL7x4Q6g2cFtd+nzEuMpAOLXGbF7aOYO9v0NgJbvv0Uv
RB5JJgASMBvhggp0Eadv0YtAhRAUPGEc0MEVAA9f0Qt4Q4RbgawOSbe9oJ+/wQvwkEDLPugPgeZL
RtCDdLe5HW0Bvd3+fRu88J3Izt2lmrwkKUygf0aiu2Y3slMrKhIS1ZOqeJshHmPGrz7puoKZs2jm
MJ6tk/kucYxRwDm0HFDmOGQFJEpLhF3aslE5aTPxL7ARZ85UEWqLfYyYV8+XD8sDyCv/Bi7L9gD+
2DU445h0WM5xG7jYukjrKatGVVl28aEFFPxUaTc5eYwUtIPh4CQ6jzEAszRdLlBzW0o/z15kd0UD
7271wdSWvS8oa5Gffb1Ve84OXU5be7mVQgl+PJoH0QsNHLwtxYRNGUqaNyosEm8TdhZgQzFmvwOP
VIFOPQsk8EPyds9ukYfxKVAKqM4xyXATd+Vlziy4NwJvdbXHjrUcxuM4650DOHafFMoFADSq6Rh6
WO3K6aROajusVcJi8qutqxyBfpyDh/dy/+yQA3gceBsZAeNyhZbrKrMBS71ajSmLhR97o+lUWnPe
KeNNpgFkGOJPD8vcNa3r8wMDwMGcSRgsWbLQbX15Ba3KvJ9qZaqCnNlWxYO+SZO3dgc0+GhRcDEw
KI9TQcD47IoiJYJv3qUQlfWl6r1iPi51V/pNkmeo6Dx0K/acpMs8xojAMQq4oF1RvHQLCZRWq143
yWmnE/eVCz/xhhnq/TTURrx6WN6e+7EtT6yyq6k1s3F7yKsLZy5f5U5YWpukR5L1sJw92nI5cTxM
7WJ7INR29xUCxU/a8Ep5WRX3fpLMyRS0upt/p1FfHRC27xA5OhBQ6qPoOJXL51v5lFfVrmwSQEfg
uTQA8iXvYhcQlDOJjACx2v8PNiepcAnsjLvId3fk9awLZatJpZysY4p7CdnolggVacDEx4tCWk0F
rNnhgqwCimNxnlqjXQE12lnQAom+a5KZKC+P6gMGtjjvv537tYG526JWBtbPoqwbB7vis/kpjkV0
ItOp+kU4lL0ZWFr9Usvut4d3t+82bou8d5DaGofUwUHGdu6zOuTHmESPDpjzXinoM5Yux/we2MJd
dTVeGdezFdeq1F53npoy8S1ZUBDiD1nyXilLqYUxl3Fkt7tSQh6yKvZEpUyTa0VH4x7r3rgHYuO+
q+5KyoB+gLjRJrorpfaErnXlVsqq0bPjSy9LzzI3D//Myyb+5MFftQeMa58l4+jgDj38RMZWEhMr
zmrt0kq1AGYnAOqfOWN/kIqIAwF53wEKdOuRJXJJIpaFbFmxy+04GjhcRhxawh/yRgYsc9oDBuUs
FrN7zZemPyZB87tLIFl5XOB33WW8qFVFa6qagg4+n+NkU5YlUu3BUFW6/CQM0/SE8nawQDYVnZpt
Fh/wIvf368J0XJsQ9MgvoGd3v57O7b7vEWWcos3c90XD4uY0pl3eHNCgs5jRestg5RAz0WqP5qGV
mY1NJGNnNDVyqzg9szPSH1dVST+Zvn4budZ4ViNp3dSpcRSFfH+cUnAHwm+d1jvtJqs6AIXuexoP
wRUWiblMhkrXaj3DBHxk9WOlSlsOFNmal7uKtENEg8GOSKl03bsfmq7NxwPav3/mkLzM6WAahN6H
RxOhY945C8lAjfRrk6T+TLvigGb37m9LyuqKTX3pzVEFpz3ETh90UUb8oQqtk5xFavI+m2Sogsc6
H+wLCsbBucKxvZXvBs9VUCDKStFJ1r7ljczvWVscOL37zgdSXDRgSpdi8pyv4mxhSJg2oq1UGnnu
ByOnakPTJjmxuyz5o9X1fPzwrvadI67sMraDkbh7HiFMDV7PwRGR3GRgZdBX0npNQjvypcybt6Sf
vDYYI6DAA/s8JHe1T7eLxqoyrFJZXtSvk8GY0zLu5rdJZ9WvO3Te+XaaOAfc377DXdCmjZYJlOTp
yv2NpQQxURc4XO3w38CegMwiXp+cgE4D0xUXVvvrw8e7/MRdt+AtmS+lSIEQFtdYsKPRALIvqlQf
NkXgVlUd0DzplVWMj4edgNJAMC7FkJbL1/R6yuY5HVxWgkTpso2dzt3x2PLHg2kP7fcAJACC6MFn
K70VU2MMmJ1SWaIcTmjKcpUm4r1dpVxltX3gdu7xJTvSllu0Fa+GiLjN6MJb2ToLHZ9qkbp+SOp5
OnAzFnyy0hPmpTF9iNuBfnZnhV9gxzqL47lUWW83Z7G08hNT5PaZybnclMLtP42DZaUqn4Z4eLwp
oH8HtAjwNRJyutqkSEc5py2i/2y13ses4uQnxyadXxJenZraBadfxiE/sOM9N3PpyFsGkIWLe7MK
EMhJ3JY6A6CoE3aqpF6mSieJlQY3/nhf7V3nynhrA9IUvixlS4uybKaGRSUAVWz6125Xdac5bfmZ
Zh551YaijVVWNd2BY92jUlAc4B0ARCQnS31vW2odV2TG65/grzuXRCrTWgaDNs0ZN7R7NzKTqEJ6
jQ+aVR8Qfe/aLkHXZZQ4aPtBDFxplIdDUVYVPEqUyFIRu6DH4GJ6DGc/hIbvafD6lQtgB2CKgFtr
31KHI62HGXd21q1jVNMlc4AUN3tFS1HgTSMPydq3I3gXwE8pwOU4K4SaMs00L9tSpV4xlqrqrPn3
3iKZOHBV9u6JoQAqJZgBd+3EUL8q5YCyEG5lOgVNObHXdtblp9XYNQd8yz5RYpmFoJhRsUFd7t6P
dggLY/IcoqqoUaA9rKCcp8+xsacD4HDf4S0lV0c63PacpRy8fROrXMZ6JGWpambrTW0B68ZDXG0e
raIlzCA04vDQv7lKY5tIxF6lNVwYn0dlu02sKpPLAwrasxcA6oXPgwy89WMlBVbkyCgLjRrSyfPB
CVt/9J1XPDonx5A+GEo02CPELLNeu0cmUJeNrSgtFau68BjlmcZPaZ/4oENeP/7YtiUtG95yToWZ
qnCeEhRL3f4XKQq6KUhYHrhrS1TcCS/YDqjJxffB54JH3hXitGOVG8dCuck19psqGauPOR3MqRdx
NiszjOPJw7tyyD6JeP+ERxlzIHV1u+cqS7KhgkQWeTjAyomDsShSP/R6kqmYh/GrYuyjzaS5h+pn
Rf60Juus4UV5HNPhtuRy886r85udbnP2+24NFOly0OgoqtPV/mObx44ccWtSEf8uOsvaVLHbH+D5
9gkRHO8vE3iDA+7N6s641TDrpuRGjbom2p+GxG2DxvZK94AN7NMmehhAGREPvsNbPMvWlQlZWth0
wuUskmL0k5i6yh6sY4f3r4rWmg5I27ct6aIugHYStNGv4UE3ouSMSmGpRMvD12k/VaclPGjw8IXZ
KwVkBwP+AYZck9oiEzWdInjDpMnrN6aL883IqX68inBsSKDgDaGo9cmlhbFST8cLRhXxu2zwmO9o
Hj+WJloGEsE+wG0gr8Er7Xb1I+feaq3l7qea5m/zaSRBGRbygL+9z3IsYlCE4gJ1FGRty5FuXYPc
nQ23c4EabhfqNxaqncdOlZ2ZgXvKtft3cuAfSssOcddF+Bpc95nrleWB2LJAiZVngX07FCUCMC1y
DQLmyu68NsoAAtyeOJt2jJvinI3c7t/wbhioPw5epk/r3iOHKNo9ZoBMAAU/Ql000q5hnWVijuqu
Z9SUJzT1Y9udgqHUbyiLmN81If776DuKwEPAP6OBFIe+8mkdEWM+2/AiLI61QvdHfSzy+ZAl3McF
DlQKdgw36Hoaclet4JujsUbJX7mxjvxMCnM6FbM4ZaEXH7hC908QoiQFRETusTQsrURJUJA1xwma
lKMVZzJZJZU9x87PXkP5l3jIh/CAnS9ntHtfUJslbGEZ4b4wVLgrMk4rPkYVNehcyK2AeRX/peqG
+Y+qE1ngOAX5AxTI+LqMqXmV16T5/WEV3r+uDgV5QpDlAEXCq+2Kz4vKjvqhM8rO6ijIXPElq8Xv
vAA5VXlFrjp2CFHed2yLRCSsqKSBYaUrK20GnWjiVEYVFkHCWnXdK5hKcUCT95INtJkxcLcwBLy+
EUWP3X2RpKWcmdaoOrHq2ZeF1r9V85SzoC5Ddl6l/axVKmPwRSLLmkMxYs+d5TYmexf8B+ZoXaSu
51KkhUA7iZWF1TGP0qn1vdCJP5mmpskBM9zj+FAmQZqMd8KAQ0E+sLtZSqyUDS2aZya3OYdfTD85
oZeivafOnIA1Mf+Y0hxp8hgOTXtMwjAUymqa6ue4ZkV5INfac/KoxaIRAA3jztKZsLsYkuG1unM1
wNlXMcy179o/BhdYvrBHT2VTmL5t5C9OFcWPDmU4BJTQwZqhKYAvryXa9v527mW8KnGT+cQy47dR
SOcTr3d0c+C49+kWSRcaHShSSbSN7grKiyIJ0d5gVNR04c/9lFCxmRwvfN1q1okDuHGfMLzlB+UB
EDz4szrNlqHr0GpTo2aw6melY7p3QyGsoHfN8OlhV7DH+bmLCBvFRIFCH93dlxMyPokC+xKJCL8k
rTP9LFvRn6RFlr1CMTP+9WF5e7YGfh6tLWgKJRJtArvyMmbpvJsM/LoRMrBiFC/rOkI1Hc88XmUS
5WaERGwNTPHqbmg3L6OmTYzyJlZHio1dF6LkV9BThxTgAR/e2B6fKoGp2OLlMNh3XZrYwiHJWLhZ
1FmFcvI88UMTN4myKhT9/FA25Es71b19UiHWHMic9sld3gcFideNJKu70rWDkxEqIHcowN6MnWbv
yIQiY13o+OfBMPNG9rF1ANztUSOaEwABxDKkyO2VOfSiZ3lrRXB1LRiCsICVl2llfCEa94Br2XND
JfwcR/cPGGN0Pu3emJkOneiH3KiwmWc/62ZyMrm9fNXVYRIMRWQdIFn2bQ0p9VI6WeYw5Gpr1SCi
apRegfImc0+JNZMgj7hBy6rODtzQ5QauYIAEikKdAQNSOMtVHGZuRdCWGBbKRl/hO1aDOkoYj48f
vpl7pSDucsJRCfSuA8nWzbTzMs1dDm9SJVm1qUJbvkYT8vBoHgwvHnPBRkgQuJyIJRXektLEKLu5
UwkpGR+Fj662bHrFEtTUggkvxK4OuMh9twLs1JLHAFQwuTo6257dutPwW1bbfuzb+X1u0G3rAk8p
USXVAUXtk7aMV6N9ChQx8rrdzZVFk7i0hHHXUxWdFbqmx00aiVN7HMvX8zB3B3a3R2XwyGChPbTp
o2y68pKpIOUwovNMDX1ZoiYb26QPIuOEh1DEnssOEQspBn4WL5hdFrKltbFkTtxq2PGItvE8yNE3
EIjUSK20DuuPD1/EPaeIQ0RZElV2jF6shYWjMxZtJAvlejEvAiynuixqxkMVWiBxwfqz+PHeEREb
TCkwCSD3OmzPRuZjPBKMCvQ69FMrChhBC3PTcWvDwnpU4+gMwcPb3HemANV8oZ8Xnmk5hq0zjdvE
KnOLAWM22RlBJXGT5TRSKcPYwf+bpCU2bElyS7SEoSOoUGXX6v4UrrrNNsWU9qWv0xKqfFjcnlCD
oRfk8gs2QUxZbSxva4lmZadQ7Ti3J/PErfPZDb2g4k21sUZvOhOVDn/9D4Riiue6/QjZ0kponXuD
oyUtVDPgEDXaQH7OJ/fn2C3qY9ut6PGAXuYDMvekZ8vLr+AxbWT198ZWGjmbJsGkgEKm5Cj0uKMr
f8x+ncI4wa+soPnvPLfrgFt2fUqGMT/gbO5j6aUiBBcKRI3m3rXx28yIkWa6UJ0YnfcdKSaVxXV0
YYVV93aWFpq1w6p5a5XNgch33+ss1xWWAhwNQmEdjoqWeboFP6lCgqYhlDOiTUIT8v5hhd73Asg6
BXhItJSBR1vH114UndYkBmETdvHv0Rz3cdDi94EUxywcze9tx6OLhyXeP9AlzwWlJtCph5LsysnF
bW7Fdg0Ekbc6H1SlC37udXMaqRollWNOC/T+F5Hdq7AMk0MdC/ukX6N4hy9vVOfL51tGihkXWzsM
MNQuyzgLhAXDVAM38eB7Q6YdpYtwHoJytMv0Fchi5+rh3d93RxjzwkVGlATXAKZ0V76LagRgMpwE
xinoKf5cpCUbTkgs5fGjJYEiBTOEMs41wb4rCbkD8eYMUbIIPYFBqFkOE6aVUM8/dns+xQfc0X0r
xfwc0gjgQugUtMKuuCax0mRsG4QTklVfEECCdEjSwElDMHBtYU6ifKo+l4MoT5KJsl8e3ux9Y4F0
UOnLy70FfmXHCu+0neumXQPp6BpLXjulayueFOTRJrlIwRunAHwRna8H7LYuDyxEokN7AEIcLO8s
mdi7Xo7W6X+wFUkWq0enp7fuqWnQ52ehIw0HOczlORrSwwkFaLs/1Ae2x/IlbgaoSgxPAlyvUBRq
pzwfig7DODbjgVehn95z8ugUvX7jmZSt9WhIimYzjHCiRoZxhXvdYE1EJlMtKrKshG6yXmbvOHiv
TR6N7PzhI9x3F9F1ad8QluhJ372LeaJt5FsTYr4YmlM7qZgPMiEPyDRkp2VT22cVau3veZ2Un2MR
lwdMYY+PAYzDkYJ1QjP8ui+YZ2mPtg+A73CMLKIqMIrnTGYCPOYo6k+EWLxXnOnqE9PRVB/Y/H1c
AITlwBIBjCVz191SxprRJAH6RTmzsT9DGdpVBYEx+l0cZQ3aHNP0Q2SN/D9wOBCM3gIoGW5nzf23
WjdV1CMJmJyq8S2s8LSXc/ybI7r0AHZdmTssz0M3jyOQAMCHA9ntKjjsY0wYskkH9tDwwJEZphpN
nxzwoGtS71YM5mXBIsLo17kahrFzW1OqgwQ1itbLuqCPZmtj7ATTs25jv0M9sThLqXUejuF4XKHa
+T7s2kde53vLWDk3VtpDC3CrA13XuRq5qE8ADIcTI3IapN68MS7FBF0Owo+jkXHzsDGtIta1dDT3
oVsF09foj1059tpooxPR6UBGUXfGK3fa2FHXHxvdHyoz7FPrtqjFrrf8qztTMfG810HneXrT0kwG
ZGzMAbWuHN/1hjD9DJUCzS0vIt6VYvVxymOdxEGoazGc2eiADf1mKtP6lE6JZ38UZRs+Es0tQtFF
jyofBpmWoa/VKdKJVTU3XhQMYRy9bUcMTxa4wQfA6p6tCfB5BCMQmMUR6wnvDoMioQWCCfO1k8xf
d05G01ctzQV5hZmwBvM/ooTHf/iCrBzO9dZQuly6tCAbycjueZpQhLGemA7y0U5CFIDLTs++mJvB
qVU6itHzWxn3w0nUVai2Pyz83pVZfp/E8qohuDrse93+XvetYFZYMJ9XbfTKrsPJd9H0ekDKyqMz
Fyy6TQCjoECKWvCKAegyjeEVQxw/0lPU+5hcNz8l1ehtLHe0Ns2EaJ0XZXFMyRwdcOf3zA+iJYrP
6IUjKKcsv9Zk2ya8xNhhmuSY1rVN7JwTXvbVLxrTuhZT6G9p2gPVqH3yllfag+JDsoWBxl158cwy
EmIo359S1qtsmGWA2cLM591cBw/rbo8ocPceKHw0N8EOV1srMc1Vp2in8UNkHZuwKuZgRFyGS6vq
AwpcIYJFgeiCQIkdfwTekry6o0nqVs7YDdhVY5vXcViUJ1Y45z6xRPSh7VHjD4cu8ZN8pG8GyocD
Srxnl4t4lEYA6tC5g5u6e6jE8jBfXcTExyWVJ9bcEsXcGsS0bVHgA2O/f/hk71sFfrUhatAIxKhp
ok9iVx4m0tMwCeHWSJayV2lW9JtKx+2BQ72/qx0pZGUVqUc9q0pp6KOiL/xIusbPRnTdObH3vsfb
BQ74mX3iwM4ujdkYosD+djfFC3CnWrpRACdmF8lxyepJx37MM5p1ShZsIsVmajPNjh9/mvidZ6AB
lpfNgsDaFRyDakT/PrF8Ko37OU5RxjTNI9uBoCSM1CI0gNFBBQgWvyskM1MW4wVQzJ+wnc+ebYoA
VYzyAAN3/2Jg+AG/lWIZyRDA4qszTPo+jIbESwJCUPXhUpuNhfa108ceGKQsHBFKoiCm1tRUY+gQ
lxJvNygZATLDuOuxtptD9+G++3DhEpHiYjwTFVd3+XwLLYCqDyeKNy4EVo83DcQxXlOhByd5NYYo
1j+8oXshbuloAqbCO7sFBoXWIa42y4St1mlQYUzsck67/BPn0f/l7DqW5Ma17BchggZ0W5KZWVZl
VUYbRqlUooGhgSGAr5+TbzWt7ngdM7tedIlJEgTuPe6ux3XKXKvKmVz1AFH/Zb3/0/1BCYHgG8Cz
uP4f97cFPOB+xVOcxmEFZQwZu0pkUTsS7//yJf/TpfBF4XxBv3IO0/nro8z4YEfYvsDghFTfLcMs
mtmW8TuFwPD//DGdnXvQIAFRP8N6f6zzKKyjX0zJ2mUP86lS/PeW5v8mPfj7+8J6OEd6A2I6r5E/
9luVxrCnw9WKBVj472YOoQ2EDjfwvKrbaFj4rQxk+zdu7O8f11+v+sc+0eV+hl2rG9s0tuHCLqM+
zcomF/99Lf69FgGpCQQNxybs5+A3/3hXzo9sJWhKSGnGe8FMqH3hZCPoklzHw9SJety79IIOuvv4
75f+pxvEIYbONkENBJH1Xy/tgkLujHPoh/LctblJ2A3T0b8hSf94FYDaYPeB9sKs9terZJOB4qnL
xrZIrD2my8ygIYv/Ddf9+5JHT4ONMD3HM4CL+6OpmotIyFgPE9I4QmdO876o5BimjYmLVSRa/8uW
eF7W/4tcxG3gcjCjIKUBXRS6yb/elO0lXddAp7YLKz31bA0PMkN8ybSdsarK2Opflsk/fAJA/SDB
OePmKI//eFeDppTYYp/askC1oXUMzqogc3mBRkUfLTTlN7ZQShz++xL5h8eK/RiiG1w1x5n5x8vT
5Fx8ISer7XH4HBHaEy670QDSndHM/5th/h8eKor/HJQcPjwEiP3xUCskFBVVv06t0rqfYT1D6ddA
fVDmzZhXarhgdB7F/3lbBtCIuU7nAw5ZFOUfewst9l0pYwSipWjcAFvqnvNdpxchne3nf3+Y//Al
gLjCZw6gGHTunwoqbQqwAIMVLTT0RWNjmzU8VL/+PxcBEg2cAzawP9thZGL10PNp0UIAvR8GGUWt
3KvwLyfo39YF4JP/BLyhXzuXcH+8KofmDeTiNLfwla8PHLB7GyFm6DT4OH/97zf0tw0S6z07E2Ko
Es9jns5P9X/VBXKTWy8RatROc5Y+d1BmdZdj8DC4tnO3RVWLk3svh4buy8p+TLup0n9ZIqBQ//bq
0D9BKokC+awEgZH+rz8C7RyD4ZOtB59FDB5wElKe8HvLg+pZkwuqRKjzUQRe1fBOqonXUSmQWtXE
oO669VCNUSzipyBSP3yMDFoMernzciEvQyGBULx2nk1yuiiIVeSXFBPpyoaMUYfIoZFZyaZDtPdR
lzaDl3aNWm1B904nXU1b+mzdUpG5yYdhP///Q1jT97UYhP4dIz9rfw1JyNNvmyg28WtlVJsmMX6M
DxOZx3Wqp1hP4sos03gVFVM+gRybrH9zg9QgyKXpt6k4JnSUpvExs3tVg2Ert9uIn5MSpnTg5Qvg
nYRe5/BRRr8qBd/Td4aGMJ3qGZaoWDZ4MqJoLSeTkfjxs+uulm0SGiFKRu5PsSc5rJKznrquFSDJ
WTN5XW3fHU236W6bM5Je8KrqABDiXubsfeXepKFNkVlVZBfbGvqQHrSdgMU0POIVLS62QZH9pAWk
VnXOS5sULZwp41g0olorUXu/dFE7D13qH2cTYvmLLzJPxpNGHM3rqtDO2pZv80K+QS87d9/0WAWI
nU2skKOXWYWfmkNZ8habPoKhNQ1ShqclX6BprXrERhycilbdmCLj04M6Z9CIlqSItHrNOl+oH4vZ
+GAagEzSPKl5AuhaWzlxhK4lpKviiyFNtHvMx3Po3nvVB7OCr5wiQqeaJ5sJr7kreP99zEq7kiPS
A3bLL7mxZngoBrNYW8MyU9KHfS9mvtea97ufmjMrixp79LmbX7cCbn30XXKp9Evw6d65GkFVgTyU
Ku35J8WJnfSNIKTsVRv2bUpKMP5RZp7mfIiyrwQJbj0DKK3WIWqG3hbT0Iyl3WLVeLMiGrLtq3nv
cXl8yNXz1HkBzbpZ8jKcPKIG5XuJJMOJIWptGDzOFm6K/Qf2SptEtTaUhfvVlJBBnoiqvErrZJJb
hmzBXqdmq8cyJN2X2mSSYSl3uYJtgXgfR28l9UHBr05d2GzTT2T178tQhfhqTxYavlO5mf4prZC1
9wxnq+NtVnVkb2CLCEVdRrqTrZ1HH92Ksu9g9gcYH144gXpEt7PJcfFtX4sb76ecvuipNOFYdjN2
oAayOzVErermuCcXq+dgXmu5Uu/fJRX4UI8i8ohoqAsWBUhE5ETkFl2nWyKWqgkdgp/2kxxIVvAm
GkrAgHVIGLiAa0Pg4qya2AoTfmUDAYvVdoOCCqiOZx/N9AiJkCzhlotJ8HE9RUHu71BYkqlHXCLu
4yZJegKVKjJ+IEuu/Vz27CNbN7eMTdFHIXrMhwXBCXDt+K6a6qAhkTE1NtjMfIrJT8NQk6SvNtOc
9RBKXRUxX6n+xuYo49vlpvmwmNPmYAtWjUVTUOTtkuZddiPTKRcGuUXjIIdLjd16gkY6rvRSp8iv
yZqEErKwZjR7uSSXIRXYvr53PPPGPEqWrqw6KFkVe/x962b0PqjuyiydzpwkKW6dDs5dlxANqeSw
9IHu9V55Ex+U8ogEaiuyT9u9mFa/XqzI8hgnKAr1zKYa2fR79asUCTiPo558/lsv415cxxFT0Y9i
TNT8LAq48aH6g1gJwsNzwOKvJMWeXCcW1UKzu9Ha6yhfiu7Zo0E2L5GeN37ivM+Ta1Uii6rB9hX9
LLRAuNFo/HK5dYGf9qyLERCxr31c5/3e3+ZdMtxVcB4cE16xO/BqC/geUVQqey7HTLAD4KbNJTVI
73m4yxe7w7i7pCslb0kK7PsT9zSmbzqfFGABmJGqE34WKId4YMY30CHw9AS5dcSvlZdd1uaIXaQN
m6pkfUtNUhJkTwoECd6QDHGajwkb+XoT4wTu7lc6On+D/W55CzT2w0svq7X7LMJYioeJIS3zQa9R
qN6gBVrno5rJWLRDvFh/Qq3qdW0dYgzpAUmp3ddcqXi7h2x1FEfXj676iSU7Y811MeQuD1ueSPmr
6uiUw1S44Tkc5mC39GukFuh0TeYtwarGGoncQ5YK0FNEep0/SR/WcDWQicLWT13H2UvXlzqSF3RX
uSqOUbb1Lr5waBQ614S9nLbftvR79GUZXeVeDzqmhjRKE5r8TDbnkGA6SOny0MKhYRVvkILU966u
qgHxgcghHM6q1G1IV6ea3MtVfhVGRBGv53JVcMoOfaKrj5VO0fJSjFSMOJRmLPShhjIs5EnDZp8i
eNXERmiJjbR026ksLYf/HLzHejuSbE9rCGUQF1TODvs5pAfKvAvoQrcaHqrRYGuMEdjKoAOBxjJG
qGOduXmErAjpsBSxqj2I05duJ+JXL5epBFrJLQMavMQvMQFi1qRYi2lTrP0mPpUJ5SMEXjixKxEN
7iGXu7vo8X11N2xIB9lg91nfyhjEb61Sy94VRD2P3M/Tr3zMtLhYZpc+LPueP8B02uv/HAvvfRlv
Dj5HlV/JfR3MEyqFEpD0kFXitAYEW5wQZtLpQ1R01DXpXG3ZRVARZC2Q+4qXOS7wsnwgl9vmo7gF
NjpE9bAg7aCBEA9RBNnK+XSc8qy7QXfjRb0IHj5GgvP7ctHJSg/I5twhwdZaHLY1Zse89DE90kj2
JzQfSAxZPFsiiNq6dWgXIeeosRCNtxvYC3Pacby9p9Bi8mbtcMY0GbN4KaPnSAWyULXqxm+7YZdq
tIWvqS2hHUNSXNUjPcjtth09Ue6qR+SFr6dJFhdMbNohrmYv4zYiOIbq+HypxswJg+YjNh1ttnjO
SZu6xMUQ2fXDI7a75FWls7R14iv1nSJP9XuGhMrfA5idh3hD9AmeCCHRcRhn8EhRsUX4HuapQnhq
qVCsIjRmyW+WTjj2MM9BqlNC1bRcuhkenaNJdeK+M7jM15auBRnrKVM7aKAZSzNXlaCHzpfR3Ez4
m7vzewAS7tlsG911SdKgRpmLlgbUItAlemTB4icKW+fSJB/VnonrPp2Da6FsHnEPkdPpaSRhhaM8
jNOPGa9mbMadk2MK13eGXyshKcqyRUL2J1jSoNkRx4ly/CdgWNTgPSvlUKdT3L9sbJq6C6Sq7kld
oFKBBGMqq7mpYr7cMZ6Xw7FIJuTZVMrk+pjOKgKlXwVW1XNQs28GC2VvTbIY4cdgqKPsEIxYHvdC
iexJsH6Kmz0nk66FKxZVs2F17jYr+gU26z6t+kb2exG3CCjNlm9riJKLuZ9Edjmn3HX4I0JRXRYm
DnUKZ5CtdaGxmakwUn6UwpK7BNKq+Wc8M1+TEntmveYIjW2HfsU/m7KiYgdbWVR8eTFmPZTisriu
EKpLTyXHHm5qXkn2xULq9q8coStvgi84T6ZhHNNWqqrajjr0Ee4lVrJBtUQR+7hD7nHVuS17STKv
yivZwQfQDKntH0PRI5R4gfL+2tkOxaXddxR5NixV0uYz7V2D0KkKkYuDG+/9miQ/FK2Gm5HPgtY6
SnuNzbCaxga5tdgY9xDT71sS+R+Ime6qmlg6xo+J0YgryCBxEG9sWy2wMaa0kd/wWfqAoEWHkw8J
zRG5H1DXPgckMS9tNCfj9RxnpmpmxEuGWrGZ9W3fD2V6gVeV2WMww66wVGX1aGE3mQ6dG3VX9+Co
h4txJ2t+ZJDqsNrCxlQcO90BDg6kE8hrnV38RndyFkTBzTkdAUKqQ5VaqEE7N3SnkNgIGUQZEqxP
BPX08jpMKWKjy4KNjeoN9i4wGwVDqiwskuICicDzPbC3hLfgj2x8uRY6hkOMoGfB95WPxJ6Qoumm
C0nLbblGrYKujeG1TBcAGfDvRJPJVKschRUeBpbhFbS++Eri0P8alnn/heiX4WPvGb+RGbR5SMcl
y32YDHuWHeGujbCg3kwqI3WKWCqfN0Yi7JkiDumxcDlHURB1FWkzFBTpKY9dzC5TLtQzePYMCc/o
99G9BS3Txw0eO3+AA2lph27KcRYQnFoNZLzIxuo4LUcUgxINquVpfg9WHsEUAWam6giNfrQdSbEV
7vskq5JdaspQDmsbFYfALc6hWo0y1YcFWXVjnRMyvE89nPM1RGuReJ4MAnVbK9YuPWErnm8houhg
8U1DDtuNqXJkNE/ICYCQovodbYn7HWlS/VY0Q2drp271jYlMBtKyVDjPILDjI/oQkRy6DO05dC/n
sEgXi/Vj33c4XfohFaxWCFz+BFmCHkhXMUOJTLbvZVfMP4X0JL1K4U4/xVFejg3g7G1FDgdQ4COc
K2xppqyD9mQY1vjFzp3F5zKH/kcul/1bHmj3UWlPHkyamIeKVDs7Lah4IJ/UGVzFhQDpdBinaT3u
VKjxUMWu7OrBjP52X7mLjpzu7meBOFJWZ8TrzylFRgJSXmSaI0k8KU482mwE4KYPHyqiFlb5pZTu
wjKV/tx3agp4evz8sWDzCIcCkeC3yZREvxMj9m+WAAc/pqvKP2zPp+chQ0IGLI1cXZm8R4mUgUyx
tYfGx15wiHB9u+6j+O3WiPyUyk0J9jfvn8ZZI5JFzYEPd9O4UtCmwsqvmKvNNzsSvtnBE8o5lJvc
XCNTH4nVqfTr7z6n3Q+fLv3Df+K1cz7o90Fnpagtntpnsert2ok1Rq0v8c5r5K+4uOGMoA5EGvTZ
tksVZAsR9RyBt8NgviEEH43c5JhGV+WHc5tQZuN9nAgnkbE+ZkDkY6QZHa3y1tTTOmbFCcxl/J5r
luXIJlEIWt8yfO4JbJcFgCr08K2DrX2raeEKdKVQEpRgm4ivDnvqYOFgzs1XAZwvPe4JGvtDsmrQ
nppqfSomPOu60kLnzWwS09dGFVhknaX0rlvL4QXKC/68JwY4EBo/o+p0qdao7pDAkNciL90j4332
ZeeK3+5qVP2VG0hKD1WJIua4OVHqhpkzoxJ1cX8ZrwXXR+eq6hln+jy2Nhvl9QSHt77cZp7/mG1K
bt1EQnaMy2F47VGwmqui36rHoeq8g/eRwWOgUpd1jR/W9VDGrmAXa0zl1PR0ob/KNXUQAcmOX9Ow
hRe6m0U3W6ZyibgjT/ba482cBKjI/WjtEN663nl3g90iE8cqYclB0FLvzQrJBMrZpUdz1+Hm8XR8
5d/QdKfPGUv7J7bB6FuPes2SuieoAdqE+eg3R+r/Nex+5y0c6FV+3Oy4FA1cNPq+0B7R3HiFMR5A
2PMmwJZ1h0y31DXDEnJZ25Lk66FH2Z41hNPoMrM7brOCCQI5kGIvihrfM/0Ew9d9jxaqXink9D9A
E/jrnpvJNXrg1Wu52/kXkEB+v5lF/JyykF4iAt5tDVhytL8OLBHSMqD5hw5ur5DOLxUvcV3jsaJI
p/dDF6U2qWParXiy2DOAgySZeuQI90Czn0AVgd2zWO8tutS9RojvFF8vnmQ/rFfZbZFP2wcfGX1N
C1BotaJc/2QKqVO148A/GyXmXGDbm3hSb0aVH2CYUSSboepvQra6rfZ4iLdIjI5GWKucuVlMjyIl
ik3c+q7gM2xdK8lrj77jnUCa9V6OOcXvThZYQiDcmE90mTpWe7s5tECwlaL5D+O8njpB9tuuPKdP
56Bidb0OSdE3aphLc0DV5GVDVZjeINPv7hOT77YW6I8w7aE/V20rtfOFzJFHWNslLxCgn8Kwf1Vu
fvtIrKfPeago9m4S5MMsdfma9WnsLzHygT0vepo/NSTWt4iPmP1xzMfK1TNSMN4iByC1TnACw/w/
rvEjMu9xBHQDYjOxxebFg5NR8WrSBa0cVMT0ZbAWR8c+e7h+8o05fqWjKb3mCk0yat90Nm0qY/I2
ljNi6dAzdGhIS4ogJ4Wq5UYEjDypF8pXW+MTz38SsvP+MKw7go8mdMQN7xm7kyn6CeBA4JRPfO2m
my0gKOHUkSq+LBUrvnpB5dV5TIlruUWJESM6/xnIcrG2kCF3e+NKUg5tmS0Q0HMAYojKhG/+dgTZ
9LlzXeVHrefkmOUWFb3UE6aHJNum3qN1r+5ziPugtZeIJKlZJvjWVMh+vAaVOWc1iLfxqRdML82i
ZcIRyGpRe5UIjUprnfbiyVSk2BuxL2loNI3dDS17X+Eo1ONjiRTeohaLHotjWpr4iHe8BFRusDqL
RJF3iItgd4fpPVFtxjN1w+GO2y8YWKLnguzbcIXUSByOA8rqocZeRC6qIXL2FPVLUbRbVsKlnvXY
ZCjAsqsu5uFOab5Wh+AGdu2l3zI0YJlP6wqTTu7GPcepJoseNCY3m7wYCxBFhwDl4VvWLeFjrVy0
tniH7MY4ncRttSssbs468aoJW35WgtO+yVGhfIJk8LdTseuhRc8sv2nnCb+PEMWg+8dqAQjcujnV
iH/vzLi9x6kXKDtGQ8032iV93payXP1PFkikask0vgJSaryFCKU6OkOVsvR0FgDA4jxu1WeOCR3y
sG4q7O97Z+KnEsThhbfRgA8nWPM2i736FGbmw7GMpXxBcDp9NTOZtmZPiXiPRpy6dYSO+3sgU4XQ
pbyaj/GGuTF1lZudH4gyVXlwplvGiw1Yt6oTSeNw0/MKNUtAW/yUUwV4MXYJkgFSANi8HReGUQ6I
Kp3doSynmQHmSMUTcwhOQHR6kKR22+DeNZ1QhiZFjJkNguPHtLNdcWlXroVqo+DdLYrnFb2s535t
BBC98QB3vhDA1Jb1g3ibl/0nD2dIwUfr+lBOpCwPSQnFSbPvq9+bMGYSyFRhdNQQ78KMQ2XZlvNA
lfx34osIsb94D2NykVX78mPtDFJOu8KsaQOMGW2NL1IDpIfk83KlaEI4IjrTFOgQgvWAEm/LIBoZ
QobpFzu7sRHZZev0jlaoD5DtNYPbECI/bHrBHJUENQYUMD1kwGIRGwNB4+TjtJkkwv9u529xOqFu
81OIxDEA9aVNLsf8QXCoBmrnzQLEjYniGyLp0qLWS25+wRDvTA0wJFraHK95acVGBgBWS9XfW49g
nBpACYtOFqrdvc0c0jmbTFTlhqWT0FvedeoRpIpAb+9nGZ+3b/4xOmqwTSO/DX8+opquSRfb5yTQ
6m4RTrsT5PrTvZJ9nLQZMiIedIXwRuR5ayS+y3xPQFfFg0ElEKkkJkdTATJ6EcPUQ+Mx9TZu5lmO
4ZZRhlYtwzEo6lIbTMJZAkFwJ+Fh59fjVsYX27JoWy/g/58HrCoNZQ0vMe4ELu0em/GID2qEVqav
HeReaETzrD+ZPi1Di2DiBVRmN2lM8UHoeNfkpnMfVHIdnQZ0qZfAVNO7udjz30NaYWSS2DFkBuNt
wOLUGechOrLQs9BuXWKf94wIUsfx6BWyMSgvQMKMhWgWsUDw7ZGN5UqILtKwA+aFHpZ925GfljXg
afcV1f5e3oIk2r53kMhFIPwBhSDLdg9A/WINImDc10Aa3ynoR+MRZxOPKf9JhjEAlKQVe+7A0C8H
UZDKNwT9wX3lJlROcBdh/EsUqQCc2XN22aUJfL3agZapMyQzyLZA5bo1BhyfwJsMMxoAR7OtwTQg
+lRtGDFTxzBdPoLyiQFhrLFBIWQMqzUrwUn5Qi/3BgNkphZ53OxSsAE1hu2JXVu7D/Zn0vmIo97b
l5uJCR5fJrojz1ug6QO0v0HUme4qIKyR3LaDANt3G+YMANjQZ/r7f0iGurLV8pWYzd0R2ekX0s0r
P1TbOn1lKcNxulgXfu6ebHepl8PXOiPCA81B2t0tmPKDLaibkxfLKfJ6LdCniyKZk8/OYMvDrWKN
gRcNpjVObj8KSQDMh2CRuGXKgcOSjCgX5LVN2QHnHL0Dg6Ye0aqGpUn7zL9BJE1+SDATOMiqwama
m5hMt0grBZ/U69U+Lb4cPPT+AWMPlqTYvrYImS2o1vMvghDHqEEzWn5Lkn0C0rs59Z04gcp60Ca6
5dN5p3HD0D1IHJ+62XVsr0GOwH0LIXNB6m5UcX7rskBzUDOCP7jYo97FJeVd4kiOWEOL864sLDar
DZP4HtdSTuu16ooEY6oSYbO2LzhgSkRol8mFWSmisjIkrGStjqX/jSd03qxQarJmAZz6Eu8DwFKG
fLy9zihgjx7RJNkFDsEYuLboQIQnQcwP7Jw0cKxk4m+w7aUS7QfK+zovyfy7I4LSRmLkF1phm86P
k6vU3oAvH9WxohKhL4kb44cNJUiEaWUDNhSU/xu2g3IA+QT7iIEz3kUbiuzeIf29E4utGfY62JPs
WPhLCkfgV5lNE61FbKhosEj8mzUTee7jaRtBBW+YWM06oLUWE0tYbZxd7nNEk35uOHnugDTH98jr
nZP7FVr4DpCdYBi9cWaI3STj7bUD8hedptSbexHFSlx3uQ6hXvF55UeYEcH/TeQceHzOGj4IpVDL
p+VYjVDzKDI2kNgOPyUDNgsT5YaGlmyMgSZa2HCfwA1rDpu226HvFCh+Bykfnq9PUFRsPMofWMzY
ikfdo1aYoQb9GTEQ0wepsBU3fnJYseUcFb91GvlH6o1V10uZ48jx8NzETWEz9wEcvKCNggj5lCP2
drgcKeTx52MOeZjLMqco/+YeuB1iaJKuAawb3iZn43fPeBnXNmEYabTQ+SsvdgDPCHlG2OoECvjV
8MIWNWatgcPP+mK9FIrgXxabXVHS0oJnzcrK7Dd4jwxsB1QEZ7JYwHMlqUKbhdD46BPYCWBxiU3N
Ngz0YXLjNxF954SuyYFgMM7Y7CNYfuDIHcj4YgD+2yJLbn5ke+p/Oii53nFDmNCCZoPLQwF3SN7Q
1Sp92pGdfgXAJ9rrGUvoCdWS5G2fdiRq5jKQ9ORjnb5HmRxfoFIdfhhgs++I8jxPfqJWvKzTmH1t
YR5cjaInAuYPbu7nMq/01lXlum+HzFbxJ4TjS6iTbkIIACZRUHYZMY75UqHfsqtkkN3WaqhBsJBh
7PyN79GtQA9X8MSj5RgpF0F5sx5yRobloLaRXiukTYBucpJ+dakAEhDPZdcO257vx2IMUBOOJosI
OoaZqP62zyaBewYzQBrMrIv8cTYmxTA6vLsrGc8RuGQYMr/YsuuHRQYUtaRTXdZ4wNXpIZOZm5ol
4ml0HTq+dTWCibJ3kjgwQrIvE32c0MA+FozEGEKWEeIvMXIseYYcFskAUTygNihmZLjMOgY605/r
gLrvuuWOy3Th2Nx3+UQ20GM4pTHtA6PzluIhUrntjzvR4kexoDpqRgmwuuakz3CeJXx51qvLfsFz
AXxGMjMX9abhx6FvFEmG8W3qfRJu2EZHUqesA9pk+6y4g1Z3YW2Jczi0gy5XbEokM7DXWaRDHHsM
b+Gnjq/FdJ1g+wDyPKw6PmAg0vg8sd4D7sl2Mh5m6JIo4LwEsPKi89Ak3kA9HLPAXuDrykUtkGfR
48+30OYyCbrGEQmOw+Ck+VII0KWYbVbFV/kuOoYMyyq/wpg14gDo7+5pwKN8WUKAydhN1Tg3hGHv
a+yQDIgblvO6HAEJ9fdqOOdz8D2PX0g0mFf4PfD5SdNBgOLF4lQ70FLRpseIOTCHXZlcqgnf3wd0
AtggaSFBdCUpNluGMgsfp0y2pY5HQAwIN4E4ErmJCk3smK8ac4FEnJ64Ru4bToOiO1CHJqKmSEw9
SqvJdJP5vcvr0kUOAyotkokaLgGoXpQ+z76WbB1eJbaUAQ+hMBiNhpKoLaGBoo+BcXPjaTSPN6jO
8pt9iQp5yqy0Y5NlmHx4QOUAtAZDAmNMQrQYu9eQ0GPxDFk2v1tvcCNrOvYPGD/HXx16Alh8yIyA
g1Au3XdW9ouHmzIUkAHh6JgOoHq362VBmXIUwNRZwzFyzcA+m27fYrPPn4STbLx2SZ5dwH1tPnPL
s0OUDGb9BugenJeGKdJjU1rz35UV4y8PbvWLA319oUsO6US3INGnSVmP6k2vKM3b0S70TkPuAYUY
OFjkKFnvQDlYyhqfIIIcoZv79lFMMzZBMwAtx0mii62Z2KjwKvYCS1+XGM5Xy0HRlwrSo4+Bx+4l
WovS1OJ/ODuvpsixbAv/IkXIm1eZdJAkrqqAFwVlWt57/fr7iX64jcjIjJrpmekywMnj9tlmrbXl
fHzPEYiW3DjshQf8iRmESsWHN8zsm6p29fdkLETLxlZLMRwocCcgx9Qap2UKygjJIz2fid3mprUj
BGBINaAeT5qrNGrTlrpRfdekVv2miEb3oAoEqHZj9s0vWQxy/BGCoNL1KWvuMyaIS+d3yk2ES6o7
adQ3BZgVNKsR+1QQpu1LQBZc/azc8haGPw110FqkpadZQeepinRXBQkTuT4LKDnAcg3uqs85cCJZ
iYAtoxlG/bwEsGUvNhnSChus2jUtpW5zk3QnFbmk/I7AVPo7GXu6V8Z4y6c8xfP0pj4oKWtR3s1c
K6aF42aMKWtXo55VzmQkKjPzYYl6s88DQ23cHN/KREzeCQjgcUeZMD/L0iTCWhGq4VkNpvhRnnqJ
pJE0UIXj+ShKB7wGlenUbItT3/rVXabKyrc6J9J/IO2kqE4F8uptgln3GhRT9tToCS42CPAYTFjk
K99DbSpg4E+RcidQ5g53RR5U72FfLAhEYpDEHpBxa7edmCeC3XcW74UwdTHlJIqJz7oOqCUOkbm0
hypv//QQLt50QlCawUYK91PBScCboMZleYU+RK1TNXPwTWolwEQlFZ2lo0ZIuUIrBtY5ypCetrtO
lh5GZRgfMhqTlaQu1fgdRB1ByNT2v0eQxZkdNsspbho1KnZzmeQvBQVhDrSVjpEjkBgQbWoHoWWT
dCIVNetJeAxbejQ6tSrXvMMD37SpQrULae0RkhynFeOU7tTMBzjUBGP7EDQ+EIt4AdrbqjqEE3i0
TnghNk9Pikaqm5WPhVNZt8E9dBrEc30pV/ey1JIDrheIEhdO0xCITOiC6hok1b6TVCxfxWCQNc8Q
U/KyfR1Jd2Amc92BV0LiinhNpyodS8bkYGcBb+B65Q9TR3sYV6gUNjxsKSW7XAFYHgGIvRchVMrR
VcJJ3A0C5XdseDC+m6XmP2t4MayTLnQ/JWWmyo+CZ0SLGUmbCNSFIfwu+ZHmH5BkHU55hWLMhquA
YQOax1tZaIakUYHtqwDPXanJN2WlzlMxFfUtTTh7evjSHDVx25S+kzYtZ/0TfIv+sZfN9mevtmq9
k9AMuclTSvF4boVPWVLV3snjDZg/ow52hQLDnlxsVGzFoQLZM6pCecNUG6ANhhyGzgTl6k/E+WEE
9Ns3jZjp/5Q0otU9gR6y74t5IEqj5oGON57E3vDHDFlD6qWvlTlI8B1CJch5oQST9Aw5iru0hlwA
PEb372YjpZvfTCIOLEI4F71r+UVQ4hKp0WGmpa7ilD44dRIYoD82lTAld4lV8HhmVTbIHJ9aOSQa
NSc0b8QiJYbSk0exHeNfQzEbbyF4cACZoSL+aOaKoEhLUd1RxxC0TSCLcAyDTvRxy/Ve+bE0BL0F
iv9r9Ju0cpS8xNszIvxzYzZlFCHzVNzFcgmeaZwpcmKw4yr0YhOX3e4FIlHataoDYCNrkPeAckLT
Q+mOvkx6LijvOWA4rJXCMxznvbgLm4orQeLfum/kUrkvyUDnrj8ow2sl82py+NThp5zTasimx6p+
0zdgv+zcKqLvwwTihZzUoB3hYA+ccMCVodcB7KvRhipVonkjoYqh15J4YONqsBrJKDwn1hgAZFsA
iIVGt6FtX/URBtfPX2tIpC+D0hR3uRiNyi5OS3GTC2OrbjGuVeIYbdGGKqgJUoK0AiKfkPaHJKf+
KS2VRDB1pm3AKO13o6Vl1BuySG+wQDLJXpqkQHRAJ5/ydq8k3Cc2wa/BMbWaTuGjN4/JENHNrFFI
jx8hlZE9yMdEN+grU4PPJS1BtoJ3I2y9vjRSZUOXIFLacafUL0UsD3+GnDcIRS4qzm5Mz+Anw5KE
9Bagb3QTYy0yxxiWqIoaMx8CuEwU2Aa+1ws6pMINrEXK2MY8xO9qqA5/qPExKk1pE8slb5Wap5oW
09QbxmQmHkD/lqprbmr1D3hwpXYTakX0DdBB2+Jw9WUHZCYSwIyMUFkSpy5BYO0CUmrNLXTa5tgD
NO8ck3TXvKM7YhmFJ2qto/wMwmL+iePVg4cfDdVvvrdBAhXEq5HgMvYCpfx3VL6HlzFQxm5LTd4s
XIuoGIxFJ6AOSXxNcjswZuHVQhIN2S5Tt+7CLrFC0GChiXNdFE8NZXyAVWIk/hSAR+TuHCWa7wEO
sYBGEZpmrtqAEaLSvVwAtZsQK5Rzs68ckzdFx8M2QJpR6bOe26IyH+ZOGUSKlTPThKFcbUHaDse5
b2bSb/TaTV0KI91jAGi6oz4kJRU5TTP5HiGPoLhdUdSo/oACxMlMsolccaNhcmopIeg3AYZIQMba
tgWXIoQJJQaBY0P9FhnHpJwNf1eRW44QKcLBdQpRpmRICS7XN8iOlWgzIaVmbsjcJ7xNikxpTgVG
jmZcPRMu53UvU7SiUesTzuPQeyEKqgfEZCQyLGIuCATHDcd3GEVUFao4m3w7mTDv1BFJ+OxRBSeY
BnBigO2aY+ldS+QE/nCOjCZqq30yupnSq7/DOccGChGdaGxBycjRWjEYYLvDWD/WaZV+A5iolB5R
/fi9D8Is3As43tQ2olJ5MAIZha1RKjmRrZ63tD9XJek44Ny8V3FvPiEXbAE+olOR76XWDKVzVuT2
jq7u8ltYyIbmxvEo7mctKMpTbRX1wzDlmgh2wwTBXiyufeYrSU3n9Q5UGB65APM615sfeZgS58bI
gmLkAXH6Lplx9QFzQA0JjhmQXCVPBQHwm9DdY6bm3lHiBIxjGaNoNFQf74DaWr1diEV7xDRSJwZH
5L/AxEh3E8qqowvggfIgMJ/qdYIf17gVgLfqQM8U8Z9gzE1lKwrk+BzSBBJPiajTPRLjIpieNCiE
n6ift7+zQG4GHOok+I7Gbv8whXXPC1PqwXvVTtM/gQHMbpPUVvLT4pGuPZ2LRSWiik3ajk+xAS50
wuV0OPEUu1W6SocOLAYcP0Lv5Bc5+vy9KI1osCWk4b9TxSVHMzTtdCyKwXpH+wU0DxVjraIKMMdA
lhXB/J3G2fwzIrZiVlIKpq3LjF514ijW2qWcp/WOGBnpW4S2K017pBm6vUqmjqpntHA6mt4CLJoX
cwb4RBTZ/ICy3aEZJrm1RUMeNO6BKoSgjOKg9szSAnbN20I7JTNQ58ChIFvd0XVMnFxD1MVbjQ7k
rRtJQ1ps8R+TH1WBVcaJA3rUySWmH8Bj9gu4aXwPr7UFZxjJmeCBCPfvW+xT6ODmS4RpUdE9yWDF
v5XUbp41nTqCyut4mxWp8hinikof+HjokNqxon7ayWY/PjVh0yCDOtcKMkBl2vrbqVDix65UGjJP
wwRpZRJnso34LoimzrKZmB5RkqB7kVoQLo5NpdODveXWeEEbjdhHa6jzfa6Ocgcdd1BNi9yqhn3Q
lJa/DqHz/CqjuRQctNYKFA1iaYp/mgXAiS0SGb1/7IlxAHQZfv84gpv7oxIasNXSIuaSB+TafTUE
TjaBgAHe0Irpz6Ee/WcfT/83olBLmnUaBxVDgA/oQcVRXuGDgPTIoAe9VtHIQ163krWt0iGhygpD
KNuN4DsfiVVKmhrHcgN8XoMcNEhzJTlNChPRTmQ5TUGYkCRxfR+aDH6kYdyTm8bb1GAF3MQ18Ds3
or2kSfGg43kCXKN8l6cq+jmaIHudNDXwcmH/1ZVTiaZ/n8cqOCM8f5xcyq5hsimUTH8SMhkgT4do
yH0jSO3sVKbfDTb0N9BMpSEWz4kRTW9mp0tPOgUt0ZP8WRTc0LIoTtAXKoicpM5wTVNByR8kszUf
6dxYvIpCowFYKopAdrCHpA/pDJffIh4t5PCaa+UdPXkAn8Bxs30N8ar3JHTfW4fPIz77cJ4P8zwU
YERIoP5ukih4lcmmgaitxiyiEssRs2UlEyaQgv2CuwTgBjgACPwPP59C1QWRNFOGN8xyC8Ke71TA
1hW8e1TfcI6B5Nudgk4aLe9b466NNWHEVKeSRu4vjl/qMomeLT+x7ikbknEZfH8WlgTXWNimLkBt
GSMVd3/Csr3jNBBqyKAs7baA7GBDrPJ/6iGpik1jVbHqTmAhLHBe7XRQZz1D60JcXphYrNLIU/uQ
tGwKokPxpMw0TkvcqWFUunnfFE1QO37Xk9tDv0m+bfpZ/RYkWDEbgcuI7kOEJRtAhrgziDfX/wwQ
/m6jKmtlt69F6uWRCauAleZAOlpbBandz5PwAgGRPR4nJNHNaJaeldFAqqUCdymTGsNFo4NOIUO8
SXLroU38WbMJ1kOcBl+SuBCiLHwbImX+5kd9JwEIX/LMiMF172rcKJUzD+RhnJkOFP6iKzhRcCNn
dJ9NZSAAnyWstifFkI7Qxeo70woAHBtShmcfqEZLoyirHEYsPeV5uZko9c5jMvgbgKJqsEulxnoQ
8hAVDcuiYn+j9APVDMrhjetj9hsoFrz1ezlWLcFuWvoot3ktEIu2lN09gtU8hoYYF8WDPEnAAsCM
NZBofJF6Fxy5zqvGcCrdWhwl1TFnKNDOKHbde68MwuANXS3FGyu0Eu5UaOl4WgBQZ+BzQRC7EinB
6PcYkJjxulmQeicrIMDjmE0JkAurkqMD+mNWdhz6yLzXoiStXKWfU2haBRi7E5QfitodPAUWo1Ky
31KSS81mCmd/dKeRlNUmCHGMXYlVrN0ZI45vEVOlYmHTUpDICsn+Y1QZ+BIVrS8EgJ49TsjEXf2T
5iPN1CN4H49FO6HwsrQBONIQoX0BM6tShCwa/Vhp1J0dZZ5KoMVmGaPFqPoSyFssly1QSLmTfAnI
y0gmFSTeACzbTeEP/S78cvpWpFJ8UkGliwtgkNwx2ViDQLQo/zH9nuCPvC65QrKHeFyxRsGmNVLx
DY9vaB1ClBwXtK/Nk1QqlbT1VXN+C4RBPEIx7cUbyGTK70GTlCU5kwLPpJdQsCcxHM7UR8X8BLlA
kcDwK11ImZ0GBw4gIG6UMcbiQ0jTg8QpVJEN60VRe+6amrJy1emUdxOxsfaTELTDdmC/n2Ze8HGn
ks3Yx2RPHlqlJ4eExll3CyCCV7IAfXKHd8BzkYpN0dtzQxJja0ZVTQJLhk3wRE4yxQUpehm8VJ6Y
D3pWAIbluQlOVQqS2O5Z5R8g1PvTEugBxRFT+GCCUDT38CT9X0lJBtnplZEIQx3NFJgILVVerXDi
MgdlOBngs1LSFVmMsK6HGp76KyXZhjKsXIbPoZq3RL6iVb2iM6SnJNny9FcgVTUoCD8hpQSbOy3B
pOfls1SAAMDIgr9QNTSP7aihIbnLLZ7erEmfe/x4BSzIQKpWA4WD2whOWk0f1Qgug0MVSv+pmbXx
wBvUKJvCD6hzc3RrT2yDGhe/LpXSWazztJFjkjtePLaksTVzBhgZmtlpwaBObjhW4xHPJW/0XUBF
e/JCVTIrpOUq4dj0vJq7pCiUvUlORLZNBOYJ4YuxlE4NZMDftS/OJz0y09YeAFZ0u3Ym/3YP98xH
21QwCtYmVLXCo4tXa9zOrZ6W34kLhO+CRWKUMlApgs/XY7zcdiil1zSfVREfkPDolxXEvWATfoFR
9CVIU9uyAjX+w6BjqEXJxco1jIRCagycbUASHgBQNH0DXdrTb8OCurRRSrg8dtFN9KG9zLhetAT+
K25A8wCkP5FrEBE5Iwu5Inen0qRZFcAfCsKq/CZ0hW93SdVtjWQY7wUhRexV8AO2ru3cNOmk7eXh
14TvZXj6tELHN5GxpQr2mWsNh7Vuga1kNtQrwqEUKHO3E0EJKrA7yxM1CsueNTW4qccUWPDlwddd
xWgux+iyKFJ1VPRFP+Xz6PQJ0zVKd7md+Dy5Xi35XKSMloBeQlQRAWsiixbAzKZ+HhFRwRH1khy0
CU4MCe9Kb1+ufKI193z9iVYSKwCe/arO2I6gULHDlDDdOLBkB1fpe4UrjOGhFl7DRvPSdtDQ9zKn
bZ6TAZCHAGj4RMoBPIl1ZaXWEgAfH4sGhovqraR8URarRix0pxIS51lAuhXuXACwIyUbmTSFXriX
V2GtDbGMtih8GIu6KZiYlUxKOag5Ld5BggAHNn+qkaEAj4MuhVs4auNPmvzKV0R0zh1DJPckXVvO
oKStpC8ASDZF0lCHhw4o3+vATHBzJbC4rTjuQc9Z2zKHu10o+t+1f1jaG+ogjfXlBDK+tDqBZgED
EfwL5T6E8KBckf6Nym+ZyluwJxNEafvy0n6d6OfxVudr0gWIKWUJ8TAXh0VUdTpOjHsDHkMBK161
bmVW1aOlpcHm8shfTzYjIz6jIWps0I9q+WT/kXZoJq2QIpWTTYck8RCAbeXhLYu/1Gr5WE+aBHJs
YGSQxPk8CkNHilVxo5VBag/aAn0zM+lAUX54MsBbXzk3X+8F6tuYD6rHFATZzc/DmarlW5nASa1b
XrOW1LBDxvEH5Bppd3n5vt4JFZ0Ng07klHvQ912W9z/LB5WrrseIt8Gv5GqPBwMXC/pw5ADwhJVc
k8690nL97IgKQkww4KEmrNULJSLsKuu482UoDL/8iUSX1cZLJrEOk3vUGs0rOiPnTgitE0yIECby
T2t18YGOECqVW6xx3RGvWHPZlG5pNH3+PxxFWhChCS+pKru2WssIMDkeBWs5V0YF1rm1wByN1ZVR
zq0fcuUS4Cm6oICJ/7xjgwFONwkZpQUhoEMttOZdHMq1N5JjpYJPLuzyETl3GC3RAj2AW4Y1W90w
vai1YDKXIyL11sOQIwzijEFgCF6X4tRcsSRrkaLlplmKIbKKKqoR6zYlhdWl+MAwj2spyN4jCnrg
QxOgK3N5azb50o5YaPvvl6d4xnzxMCBCJmErafwmf17T2TdnRQMkaqMpAKNTMvxtM5FvVbJ4U6W+
SRZCUbeqAuDxynTP7CYisFSb0WTCuKgrR6WXoyI0K25643fmqwzxOuYtlvodzcq6TQA/2rs81TO3
YXHIaM2iSDxJa9PSDFYLxi6llgU81NVQttx0gnKtI/mZXTRkFN10CZUipJ9X00KuJojz5c75ciKN
oN6TJt4qTSOJG6ldYgmpgRIVSl1sXZnf2ZF5CKCw0SwQvfTPW+mD+x9buoFRLOnFF9hWCfmdxI9O
E50xfmLawboOMDn9K4b0zC1hOBHnAq1r4G3L5/qPIa1hvBsQTFnXpBwPTS72HkKwwoNFAuWKQTsz
RdT/FPqXcFOWTuGfh6pSUZ4HLWOKUP9coQZZNmo1vNuI+tFDCUr5JZGsa3LFZyZoLdLwtA/SSKCI
qy2FL40Ec88didg7V6xBI8Fs8beBCEnhr8+oBeTDoskGXW/QwPw8wRjOOekkJuijB+RaLTCmodKu
yb19vQlLwwWRHqsagm/6WhFQ7E2aeFS0gRHQDzglQwKcL4z7K57YmVEWaTz+wXiioL+ynh10lSzX
LGrRBhDRUso1wDqhfuXUnxmFdoZIyyOhKIuIn31esVEM+xHvHYwFmJHsVKOtU7hFLbThlWN+biAc
SsTsRd44TsLngSgoqUFO+tSeB4RJo0yuHfCKVwSHvxrFj46iyGXRHR7vZzUbGX9lGHNynEw3OWA7
o8mLGuAf5Qjp34NgXU6vf3vk0OKlVyMIdW3prLIyGxGobtIHOMyKUhKxhWa5KadxdC+PcmZiholZ
VEXeNp0w7/PqDci3BnVSEYlbFRXDNDRu6SXTbEyjC51yDK715jk/HhEAfUxx79ai+L0sdoZBWgcE
gtBQ/qObKMVVP4BoE4tx8dCNtfLr8hTPHBCmSBczHhkk/79E3sjjQ1phIacwjyDuFhQXinb++/OO
JA95MU1ZrK610hm2Gh2KO5wDu0tF/94c4Ts1cTJdaV751S0gE6Xxkhg8lTDiV3fX10PUphb1TIXO
dgC1EWWBNDM8gdi3ttZgQsFNgpEKXtNm28vLeGbn8LaQC9RoVSiRSvl8UvpIjKqKfiV2oavBCwwg
7QVmntps0gLVDltPQBRtLg/59VmhLwVLuRRyeDzXb3Y4yLk10ETb9pV83mqAst5SgYLkrSATnd/7
EHglu6hC0rmXBz5zZExUPU0uoMn9W0vN0vYS/xW5QbsPW+Eu1tTMbspy+Gs3lulZyF7K8K1Q/F69
X0U5QuU3wX1ZqZlvoTX6aLwJucFVSNNMu3JAzx0dnmaSgcuKgpn7vH+dQkcsYKqEpeYYbZH2AlqX
RgKi9L4RH5EjnI4aObutgm/9/PfLabCMNBsxOT7acrT+44kYEanrQNcA/4NlupeQfPIKJBWvhKjn
DqghExLjQmpEqiuXGcmnUkFwHmCynhh2A17hTRkR9QR+W+2giTS7y7P66n5gl4mk0bkl6sFUf57V
jJpKAUMQdk8WakAj1YCSpE51FqgXQllXjuTZ2RHpLx4I/2+u4n3UqYCGotKAiosPj4DuwBRNmsIa
012SaWLzOMP+uZYNOzPo0iiF2IcV5R1fvQ6zDFS5nOHaTHRto04FjWsCC1+gbRNkmfvX6wk0AblS
YlWeBmVlYLIhgWmLtA60qBaCkRPNY5W+wP8yqhGW+DTI1yK7j94on3PCS9sUoiuTdcWFWG3hmFlh
oFOesC3uXuZFfSsehxEVMStq851vUj6SoqrZhqAj6QMoUKKyg8mgKJihk3fl/J4xOhbiJ9h1RcfA
r33McACdSYeoAnxNHXg00wXGF6AWf3mVz8/5P8Msx/o/lzHW27QXfTrg+PM86nbdLQJbtItUNSdT
rPbEaRb24kCNzUxRrS1TytGIl5t05onFK72qzp0vdvzf5gqYh9WVLRCU8w2VKQfgxx0VxOofpa4S
YGFicOgb4rTLkz+3xCTAeVB4PpfGbp/nruoz/SmQZrQNTanQXoNFZEzZcGVWZwwDbhvlEATyFfZy
mfV/Vhh0sJqOHcECMnrVqx8H1BIrOXin+fY1f+DshAi8FpVy8L3iagFRSAYkIOF11DQSd/0aVCDF
mvCK13F2FIglGB7yHxjxzxOC2+SXMq1TaRUcROYGqSK1cwm3YEFf3p9zK0cLH95Xku8kIFa+fI2H
b0JsZSChFTcC6HTXKHrjoYQ1/PS/DIX4s7V41/QB/zynrBmb1hLYpHJsy5PptyFVThMoL4iiIf72
PwxGxyvScPjZ0joUR9ImRCEar7enCLPpupbml6DE3b5Ns83loc7tFX4aryCSzDzzq3mBY1L1JiN9
oyha9oCchXmnm715xVYtP2VtOJHtNpYUES/EWo85T3t9imbOXd6AnbQ78KJ7jOPwPSRLtSk7GD+X
p3XuZJDwA6YIYok61ur5U1qI45lO+QxNrdyJZyhydUyjMJz78MpmfZ0bKROVQ8HDRzpjPbdBlay0
AVe9MKrrbehXD4VZH4DL6TuxjvorEzszmon2Mi0U6PuyQM4+n8OhUwQ6jlNi1wZBPwSZJTzT3gn6
jtTN98j0+Veczq/ng+y6RPMc/AgZtuvqLkeiDmhfKCC2U2d/LaV5Iu8mD4+Xt+vsKHQ65BqTz6Du
+XlWgtDr44xCE6g2VFjVPqjvgHFe66t0Zu0WX4hiCxECiefl7/9jaEnZw5Aywdbn/dTfS5K/wCZg
/h7UbNB/yJWf/vPX0+IIkmmSUaynyrOalqKndRSExAWojOGxZ/LvKDf+sk812QWCAhWzhEHn8Vj7
lbKA4EQ+98R4hYKSboN+DBlmNXeAY0BSE9mzK7f5625h1zVacBJY4mKui4JVX8LC6S0wfWnV3Rpz
7B/FblCGv7bu0CpEg+7lBtZdNlfW3czA/AACSVDHaAsvS7I/8wI3q/X4WiusLxPSFYkw3BCJk2U6
mK8uFWq/tdCJkBGlaopes0IovaQN/zpHzyjEp7gTS8MEJvT5+AEGBfFtIDlcJ4NS2UluIoczTEOi
HPuuBLoXNxZAOrjyXH7ULqurtbJz81zMBmE5FoSq4+dPkBLuLKRfEEx1Cl4mqpXwVo207G/ff56T
pc8WDzMvM6bx8zAiEvGduuTyoIaZrqUMf3KAxrvLd2vxtT89KaQ9l5YhSz3cWv77eZA6ypu6bfS3
Dp5wWQgPerTLRGNTSLJN1xscHIhf9Gy4cia/pBiWUSEckdtVF9Gg1R6CJ0Sxd9Tfxu5gheZt1nty
4TupHrvz/HJ5guuhSCCLVCBolEPaFRb0ynhEaEvMwENhButjcIfiie90Q9bfCGiue2bmAyjjNXUv
D7o+IR+DUuenrinjYqzzezHKQ9pQjKGNhkfyAEcg9WZzMq+Msn6d/x3FxOdVlKW53uq+UYgOkARm
aiFUpwFgibDkY1FScuCWXwNNnBlsaRgCF42qN20yVla/LgpalWkLIjH0GWsozUceNF7MsfX/8uAz
r09DrQ6+pvu+MVcMBT9xgMiQ+VsEVv7WZVtGIf1DfwySa1iSlV3sOikEfY9CI0ZG2w5Ujim4zcbm
b08CFVqYENgpUk4kST7fL1gHc6zpEBT9qCyJYpsQlcX0by0v5Z9Po6xuMQEJugAjwSOioL6Ndtar
mEivl2fy9QCQjkCe1UTahaSSsdqVMRVaOZiRU6Nxkf5bGtF0SCHpLtoSxrV2SR9H979mCQeDwUgR
UDKhyLTuUjegk6BOPaUsKukoyeAzChC2jea2FrLqDgBusWn1rtshACs7YxTLe5Ry0yu28cstJkam
74kEgstceJyrGWcVKutZaLxYESyACqlFZ9STa97U2UFAebCmlG10cT0I0i9ICQevyVRllqdUinbI
6Vdnbf9q9xZUjEogRB2FgeiBsrIVXZqOVqiPg01DvBD0cml+QzsFGqkah1divNWM/h0KL5d2rdSx
aWn4+cgrvhElOc6trWcQwBsm6HapIF0zEuLncSjqUuFi2VSFDeKVXFcY+CNJkELp4WZ/2px27mZj
25ub42bjupujw++PLv/vuo6941fu8Wazt/d8zfHIbw+uy9/t3AN/5x34JV+92e9P7o6/PfLNe77U
cfb8tM3W5kfy45cv2RR8//55c9rv+Wk2P872lr/e7DfOG1/CR7Cd5U/4Nb/xbNvZOTvG5Wv5iffb
Ez/+xnX5UW/8yd6zPY+f+OIe7f3+2d57Dt/jeZ7jOY6zfJnH9/Pzlh/m3PKLIzPhEz0uw293zuG7
d1i+1Dvsbc+5c1x+zax324LJO3y6jbe7dZzN/rhZPiifbct3Pjrv/NQdX3q4e9rtnpZlYqGW73aP
x8xehn1y+OPLZ/Ajcfn/t/rLjq2rNVlcNyrQpYfj5vS23zwzKc95d3YH5+nKSB/JnksjrYx729Sp
3HI2Nu7Dy89TYJ9s7/XOEe0r4yjLtbk0zsq7aKqmhMPMOGzRy/7xkX12WG+2ZHdzdG8c50rJf5VH
/LqEq4jcl9oqRk394ei+PXNa2KfLewTK5cqUlmv3n/AOjDYcJBSSjg83m5vlQG+OH//w79Pbhrtx
4qwe346bt+Opsrk4x7c39tK+3XKw9o/b/Xa79bbbW/uOE3ZwbnYc59fb24/jeGs7dzv2m5vHtXCd
hxvH5n56hwfn5obTd9hdMeFXD8LKV1dF2lrGrJf74j5zb1ixa6f6w92/dAZW9g65HYiMDHGzeTsF
HteS635aLjzL9sh/9vaWXy23OrCZ4eGfHXqe9j/ubrf7Z7Afnq4dkY+y+KUPtH5SWlOJs+VQnvbP
p43zz24f2ZvtZln04wYb5z4dFzPJxrARno0NdJbfuqfNs/u8fzy6LwW2bWu/3Pzc8AOYymlrb5/v
e5bPxYo87recO+/AOS9t7+49tg9PbLXryrb7wIF4s+xv3h2WZOPaO9d7wA4djouBuXxUPwLkS/Nc
+VZJIYyKxEnFYB/tF2xub/O5X7cb+/Ffy8z0MKI3jnuz4UN42N3Ln0D58EMufYSV4zUjbzgNy1K/
YN6PrMJxsWvHJ/fkOjf7PdZ698ZtwVhj8Xkltp5XYV43G9acp2e3vALuC5uzeXP3pxMGm3Nzegxs
+wenaMOe8Ep4B27hC1b7YH/Ysv12f9o//tkH9p/H5Yf+fD69RfbzbP8M7D3GDjt0euS3f/5wGrH5
O+fuCRvLvx92T97T7h8Hk797sp95RUbbDuwtV/XH7d3dj7vDzvu2P+x+Pz3wUjgPPAeO5z259vst
D9Hu4cZ94ora3uFwi80+7Fh6l1X9WGZm/g/LzePKiLwtuyPv8vHG2Xl3XPWPL/z+xB8vRuHJvXl4
eeEgOr+v7Mhl64Xn9tl60VqpEAyeGF7JG/7H2d0eXZ48rr7tuId/HznnyjmgXd1Fo0lDu8/DJr1h
9AXDMibLcTxx/7lqy6jL613Z3CL75/LWYy65F3ubL8Q6bB6XV5mNZuP51SPfsLfvcAg2/Gr53v1+
e8e/d08smntwHj4cG5Z1s7ya3Kg7bu7+w13YHQ5cyOWob5YzeNos5jS0dxwhlh9rvXGxxzfLNrq7
lyOejrs7uXzP5Q1YXof/vxD6h/MHLOfDx6Q7+RokOhcFCp95CAk6pENajVjNrSLO18BUa2bFv8OA
/Fj6IlNF0FbbjKRhD7ZJgOHYa/UuHqvpFoHf7k7rAm0bUseAdD9qaGRArR8S+tuhYdMFew1JPQdP
+1r8tYqNPj6ODkxjiYzIU34pE5u5jLoxKl7FNKZ2oybpzYjS1CZCduB4eYE/IPvrFYbBIOPPg6sk
Zfn5qKlqRleOCfc6jOvnDt41qqbKdvaTHd0kdlpRv3XR8NZJdDZU/adc615G0IETybiqTfa0DLpW
PlrM7OoDkV8xybNYMgyHNZAb9iuCKSbdi0SptpQ/GdL8ySFvQKDdI2ueJ5skmjP5Ebne6Ncc0Sjk
CpD8zOLruq6IoMjBsqKL/HlB/HqWO5TZexvUPu0V9KJwoXaVbhXG6ZWLfuZ0fxpq5U1U0iSH03Ls
wlYX9gkH4pYcYXfFBzs/ikXoBMlgSVF8nlCN4oifp9yhbg7CjWyNwqaUkQG9fJDOjkK2WwKeBUBE
X50jiwZYKaq4nKMijt8QrGnuhF7QHy+Pcu5wgMLlSlC2Ale3co4AwwZlnyF4k0RSvO0z3GXIulLg
BWrQ3oolgltyV5YHpY/7b38/tClzIMByy18vCqo3uTRkqD4o1EyPo6QN77SsEvao8Gj3GYK/qNrq
+j0h+TXaxtelhdNIGhwkOTlOTMLnDRQGYDdCHSOtZqrVMU7yYhdazTUkzNelNUFnsXWiKZJ3X8Mo
QrHqdbHMJhvFhEdR19571Xz2Z/3QI66HnH67M9T6inO5uI6f7zqFYhkhJ6rfMuyplWsJNXygGpJP
iIKgI/VilfRs2ZWSEukO6v9liJx2E4CNQT09/n55Oz+/7MvLYkqkE8CagooB7rwaGmAzPP+EoU0d
rpwy+rFXlGHl0YYSHmpbXysInVlexlNBqEAXg1e0OrmTNPtqICNVSH+KxBnzQt9ZWSe4Y5mUO3Q4
ntFhLne0irjWnvmrPVvgWkDIYf1wetZAhpBW0OjWIH+N3qTgJGIhuInaWJsS+VP38pqeHYpyChod
SE3zan8+qKg8DkYmlAicpcAmnRDpqeQUlT3yte2iw3Z5tC/Xgo7IYF11lVO7QClXj7YwomxjavBj
tRFlNaFGfbRMaGt7eZQv52ThETLEAs7QaFi/7Ot/4lfLJ4ieUQhFxjgzGw/3PM7dVA+13zD3TZRq
y1jdXB7yyzKuhlwto5Iiz2DSb8pBiKN0JTX5ExtS62ZV2l+Z3Jcl/CBJ/h93Z7IcN5Yl2F8Jiz2i
MA9tlWnWAHwmnc5Z1AZGUhTm8WH+p/6K+rE6kCI7RVe02LHstlgpKAoOOPBw3x3OoQOVAIu2QvPs
1RDNUyQDrIy9cKq7HSS53GNyu/jgtvj5KFScaJKkBY23Kmad95cQ5nufWDUMGScVxqqO+hmepjlv
fn3Vln/lx7WE8IUHi0eLm1y14cS/Pwpz8wpGThqRuyCQb0anR2kZdrtJs3oXPeR405fTB0nDnw7J
FSOlvAzVLTN159n4TLG0UROMucaiUfwRu4zhOWUrnRS4l1eO3S404ald/fpEl6//3YmSMidSW6ZC
OChpyfcnmo1D18spms52HbudN6zKjXap+tEHhznLDZmsGe+Pc/baIWDszDrjOJX/+aHwMaO5X/an
51+fzLdM8a/ORnt/NqMpIrgMHEXd0O/pYlpbKUcgfD52Os9Y0RTlHhp3j9zInR5/fezzssBPZ7jc
uD8+202a6c0iPJW2ujd4jCi6r9altf+7r9bzK7k88D8cZ8wKaF0Fx9Gvg00N9OiBcbN98MEXdv6G
OT/K2RsGWFKSScvZzGvMbR5YZ6/wqg+e5Z+2SudHWZ6JH85FixtFT5bv67JevaTe3ZuxeX64/chr
rixf+69ui7NllzGzbFJiDlOvmAryoEO5D6DQr2bPuoeuvvvgTlju5V8d7mzJdfCJs3xwuMF7Acnv
vhbu/qt3+/DBYf5iwfjx0T0vm+SiEBag9uWs4JN6lPE8jI6e7Zv+8+ZJ+PeQHD/6wj5YLs7H08ne
VU60HLP32dvxgMWrx9l9vT9G7kn4z2wL3MhNPnixfPT9nY8+aiDU1Gz5/ibvZV7LG3ylK7GOjvEu
cLNN535wYd8nzn9aq9SzVSTVIVwAf1hOMvJy/tNdeOxk6D+6/5dH9Rc3ynkztS4hiozoKXOVAvFK
HzCoWjbdvk+tj87po3vlbNGwrUTYxfKg2canLtjGmCwqFRVtkQKK+6gV8Czz+PMFPFs8EltSDXCw
3y9gdoVFy7fWGHq9+9iPfRLLEwux7H796CzPMuo/H/hsPRnCHNNTzYG1W3UvHspjvddeghOFYKQo
1fN0V+zjK+1k3H1wx3x0ec8WmLAdY7Nc7hiNewYuFvdnvyXK8wLX8qpVsQp927M984NF+qd8y9n6
qZ6tNJNapJlYHgxaw9bxVvHvco/cauBWXN5yrbofvsf/agGgVYsZy4VlwPjz+xVbpHZeyMstW68w
YfJ8aL5D5KB7ziH3ECxfixO+kU2z0S+c3QdX+a/W1R+PfXaVof1NGa0rxCr+sDIfsnW0HtaTn67F
Tt1+lDb7q6+UTg/aSRh3oF3xbEOQoBFJpqYSboObR1ZgowAP1ae3rmj8ZL7+9amdLwRL7Yx5JpXe
SGYwaSd9f1XNNlaDKNNnT9JabQ29EueF0sQYcKf5gyVcP1tzOBSDN7RgMiFuW1BL3x8qs1VzVHu8
pgEMoUPpFAXjWlr2wRp6fvWWo+j0FrEbWFgm56kVXZnQMglglC3MlCuQ4Na+6TPhyZOaXyVVnt8z
aK6c/vZVJInDtoqgnfY0c7l/fogmSjBWjagwaaMDr1ZQ81lT9Ta/RiaUfXQvLkvYj0s3J8gejtwN
c5IGw/FnzwGuxGZ2LGnyrKIvHA8ymbgHzQvhsjFKLb3LlL4Fx59b1eDScyAkF3J1fsqSKXgw2qIt
wTv1fb+rc1O9ps+3xgDZxJXtVjJWy19fl5+Cb7rh6FqiDYFGc0ejq+j9hdFRnBWtZaEYV/oeI5yU
hROrIUaByB+FGTDDYhr9mKzxz/fPDT1hr6FwQttX6Nua10mlmR/xh87jy+UjadwfNB4B4scy+f4j
SSA0Y1mpRg8BVooGQlNdVGH5Ey0ZBjzZqrf3U6Xy2o378YNV8+eHTeNLY3CAlDBJ+m9F5h9uEzj7
0jAxvOs1rf25pq32vgUNeQUP/aP5nb840jLobNIgSVaBLuv3JxmKRUjsqDOw48SkyZVRdL+cElju
dBC9/fpL/vm5JotJ2guoE6O08nmzZGjJY14CGvUsQIWrthnRb9bhB3vUnzY5fG0wLzSGZWjt4xWw
nPEP1y6kPqElc9d7gRQF7ojv3U3yUHO5ofJ93M3lysqCbKXKiX5Jn2X2ZuST8sEK9vOjx2egI3oZ
JmcA4DzZNs39EJY1T5eNacNchWUg3eqpzLSG00Iq3CGXALT3t6/uso4xf00TtkKy/v1550aUa2UW
gEESJXzCSU/XeW5p279/FMbOlnoB3aBwTN4fJRx6ylNT0gPhw7YOpxIHRDl91AD68/XTZY0TUUis
LR1KZ49eOmmp1dKy68VDVVxmulD8WIINOMB29/NuDNZ/96yWblpmXSiCcOfoZ/eMOskim9UWe88c
h/uklOZdgDHvg03CzwuKrRoQNTgpqm4/jYPAZKGqN9nCs6S48GUZOmGGQmcr24ZEL60xwO0fRb8L
JPFns/x/vI7/I3wrT9+XffHP/+TPryUozqWh/+yP/7yMXxu++6/tfy6/9r//2vtf+udV/9a0XfP2
2+VzJX5bd8WX5zYui/PfefdPcKQ/P4n/3D6/+8OqaON2uu7emunmTXRZ++1wfOblb/7f/vC3t2//
yt1Uvf3j9+cvOVcnFm0Tv7a///mj3Zd//M61XbAQ//HjEf788fE55zdPz83zf/2vFzI23/+9H37p
7Vm0//hd0vQ/eDVTi9NIc/EAL8i54e37j+w/eHE75GCJKxc4Cc9XUTZtxK+Zf8DIWyoWjMOYlvlt
zJyH7NvP7D80eVkDdGINkoI0iv/+rw/47mv799f4W9HlpzJGLPuP31mTecB+eKvzRiB6sGAWMZHs
MJpw9gCCbrXiAty4m9VR81ApWfK5UbrwTu+GAF142krtjkHN4KGsZPNLyKp3l6sLF0qrgvYQVmP5
1aqKcD9XbSTWMpnWyWN+vkmZrRFWBKU4wNYywWWv3FRzmOfsRxVVTtalJ0RIHXol5ndHZmQaAMXF
YjwZuoJisQzwOlq1gZLPvjwF9VPOePaTMLPE8XorYw42RTrOsLhGWOczhtwMPsTy7DiUKnaAootz
xCtA+zGNJ9JUuXYp4P7LtB/Ne1R5xX1aGV3vGmi3HGyos3Fviy4RNO3KhuxqfSffaDPKCzfTq+Ii
RqoeHRnYdlLfGqGoyyEiBAxneiG7kY7mdcogfa4RRxbmalZHdVvXQ5F5kkzZ2W0K4ElHe2jrW7zc
iCkl4NSvjp07j5JR1bcSDESsUPnMQPPUKuLY6naj3xKr6/OmzuUFljrYwejmkq2tQ4mSzs5cpqNU
uRyecrUGlzgXtXnJVEn8DEZ2qF1NDiaSFpiron0lSv0exPME/IGuZKIf5gwGZAFpF2wgMlLa6IQ9
IgvQCq5b4lT5UW4Ly/SdMMgwV83yqgzEBF00M/Wn2Ogiicvt5JhdUgdPM73oUuSbSjgSZ8/1KLng
yhTgFnqh3JU6bykXnUkD4Bk10nWn5bbsZvOo1gvXrLMfqjIMcfSEavm1Kpo62iYN7aSeU8jmJ0ol
bbeDtJw/pVmLip4JJGc3TsoYeqBCg0dTYjRz0W6k7YqpZBucWD9F1oZoVSS+HaoJt10WpEv7uhGB
1mSATkFkNAaPUxiCvaZGB0zegI97b7Uivg4a+EBAYmPJvgrFWIIFhYwUexAlhOXJLb7K1ZRK+qZz
gupQTGMsrRo5jblIsxglL7Gs9Gai3Dh7SgiG7zCVNoqASonhlbdaEje7WtHKYLWYXnIflcZwsPSC
AKMDiPCS4mMH367NluYDqK4yTw+zevRAvyJgKJMxf1SycngcQ0M7SVFGIGCiqOE8cA9eJlgjP1k2
TkdYbo7hMViXWysnCDTDq5RENj1M00PiGU4r7vmS8swdK6RAANLw6a4AqWbVGpB6+Bk7VsP/Dob0
PpsjrNmzlWa3tLMh/TTUwHmTNDY1674R/Qk+cMufwzjznbgTxtrMAjlxZUlRT/h4o3ZdMQBw0vJ4
/ERw2Bpu58gdCTWt0TCll/qApRfaloG0KwSTbUAVIG7XrRBKYcbQsCTSFMGRjLzGbZukY6svFURj
dmwppwEz6asoovFVy5ug9UOzlV5rRk4fkd4/yLQh4EoKkRyBX9DFjSqa4VppZCDdo5ooBprOHPSL
oUg9jRMO0ibMQXMW+3OjwoFVsyGiSlE4U0sTzThdUx6xvgpNBi4eRYX1UvRpXXpzmVax3+khUONM
w0zgKZ1tz+5ktOGi5MhzDNm93B6mIW9q7kUsregJjKZaqWaeXTpNTjyClS3+jC4onbw8Kco9iHB6
d+I4KxbdI5PBvtIH2r5n8QQJoBfpqdH0wFhpRtbfhzpOQqC0g8C5PGIRx+hs2unWidVLOYizp2x2
lGM0IcgBn67JpZeVfIUQU7oaywxw3hOKKUxQjlbOOOZLnohimELVz8Y6kcHH1El2EOxkr02Q5F/1
rsb3HkvzFAKDy81rvCZd5iOQaAeMPFr6pupT+kUywwjQc8ZenzVCtbjU7A8erCnEAx4MgIj9yelH
ap59AtKNt+liLEeypPkjRf2dGOWRlCQNC9BYJ2HVewkg+UHLRI+XIUkbzS31LGEfXBSV4UJjhoA0
plr9adTrQzAyxnjZhaCtVmEPYAAPQw11P2TOGvJ4ZVHGBqs43Q2VisFSD5Xu2EQBxeaOEO+xr3Ow
HWwyjWIfyRaeGWyixhpTu3FfarXS7EK5CwDAa8G4lWrADV7kVOpbHSbSkfeKyZcgTWG3jWpM5oYc
hOkmxbzIkxybWBO0zMgBQcsWQY8UIMETQ3APdBl0eNzFII+49F2zaosuFGsji+ott4/drPtKTvCx
T3Iwe00S8HZCtKSu+gySo4sYiV323FY3xjiOuZ9Z9XDXsoQ+qLNW8+wkSvvUmGG8rzG6Nngm8RT7
2dSX905PVRbQXwANOE0bGM7gvpVLWO9RtBJyFz9b+hzcVxldTO7cdPGrVi+kbSeJ9Nsg1Zcivej7
ZzWcpC9wxlHsfguz/lb0eVW9Fbdt8/bWElieR5Pv4tH/dyPQb2Ov/+f483++NuyY/x17fvvrf0ae
pvmHSV/kN3KiDnhsKef+GXla2h/0/8gU5UmIMYW3tBr9K/K0/gC0uEzn0ecEZIn96u+//SvyVJQ/
GHankE+XH2CjJZj9G5Hn94muHyJPjblrti3kVRWm8hjIWrY3P26sR2ZHnSGUQUT1uCrlCUr80NSF
4cOBZpDzu6sy7TBOV5VeeUESx5cOeop92TvtKXXS+lNQ59ZVNSObrwAn3uoOA2TY7gfeaHC4Wb7H
TsjeDN16jUZyMQNVvVtoUnttOKO5qlBq6xvF6n08BTsRtQCySkmqH8kqVJ+c0grpVdBq3phKliO0
yvTsyzfL5Rjp7bEdpLABVKJEe4tmvs0MzvmUWdOceEMFJl9HugtOdWloKg0WU5Im6TobZtsjkZbw
UummTdXOxEgQifal3vW0YKW9ejEkXXM9xFPkFVmS7lFxml+/WzJrPXCuktRINyJTeJmptZpdJJOk
7zIWnp2hDPcqvUlUSrU8eFQrO7hoOjPcW4nlYHFt7uI2iVdyX2NKK1NXwV25leY5Ps2gdfYVspub
Os1OYSTSVYVm7lj1vDh0rI6PQT0XW+zmFgj8xbg5ylr4IIyC1o6J1lDf4o27aaH631Ut+ig3dewH
+kIrf4Zbv9L1Mt0iL6lXYymRPREdhikSiaFN+wlNU0VXhtSR0TWw5kXTZYWhcmXZZeIRk8y7rgid
VQ7XfVdHyk0/ZXsgXI+tg0dPS06JjQQwhN7uqWnVUVpqFWDai9JmMmyPjVSyWSAreA0ysBrhWI1r
vkrVnWUt24dtER1AKSwyK+gejhrXa7WeZV9PzRo3hynWbbswOW3y1LAjSaJZpbqLsEu9oILrVmwD
DNnTogSC/zSixtBHtLtmjZYca9yNUsSaa+sEGrnhNSGaVub165upkcP1nMrjjTQH1nawkM4jbUm8
lB0O0gC7X9HMZF5zhPJG6tTRT4USIgWM+lXeVvk2gSXt1nZf+j03V3udj8Zgr+FEovKKRWpiTIyy
3lgjl4LAFnRKm3zOjdYR+qofBic2jqFQaSNxCcqNfJvXFtgKHEdOqunrtIZxQtewitZX8vW5jkrl
slIgxOMQUwutMVuXkm86tDcTIp85PpgYy1LllJhxsRvMOvQ1kZZ+1dTgAek9fbMZA/f1MNXXTS7i
Q8iL5osZzfV9kJujL6fTtGvQWn7KkzBBvGPIzqk3gtwTDRcrAp2Vu3UUiRUBVXlDe1S1/i7K7qZA
2ypIkS8YqksTXtO19IQNtjuEzBzxWtNIQY9qdqS1K33KAsvZwP+uXgq1cjbYH6zLGRem7BHOppsI
B+LNPIY120LcMsxa1yK86wc9P5hz4xDpRjaL1LDMdtptZ6oeRy9XaETNIwLa6JbeknorzMbh9CvY
dCECFaTrheRnhV2s5kQ39kk/mVtVCtoTO2xYVqFzp9lNfaFGlGBp1GaI0g2aDh+DnKU3wGJbj+4f
ZHN2q35BlTo9fJdyY4euL0h2Xc+FFq3yjgfGtBL1diLQvLHEbF1YnVyuYvCjJ1nrtEernCGBZTKq
bqByxrBXUAHCdNcqhOMFdJavEe2pd1B0wqtBzYiBRVLEj+BSxSkanG509VaxbmU9jnxUuA0LV1gZ
D0VUbsqmxnyJJDLfqBjJfbCr8OgiKXE2WHaIgGeSiTgjjL7DtZiY0qrEAnRkWCtixczS67Gl1kQ4
Dli4DCcEXgCoaasq9AiiD0mKq7rv1NLXa9RCMQ3/xN0WYTJ+6RoqSQHDKSxjPIrL9hO/t8mfk1a/
UwPhPOdk1IM1FaKWEHgybkHRUjicZfnkkPi4ZWOj7eM+1p+HxlGQndrG5SgyFSnuZM3YpYhZSRdY
X9G/6ewfkJyc0FuoKzOJ00uQudKnmOpvvYlHyToOmjGtdW3sd6xFFJlEN3VrCzTh9ajU7C3s0TgQ
0wWvJdKqzTg5cu3zUVFTR2QsEkx7lbaTkQb6ekbWnBam3hWq9SKbrb1hwnwUyIWilr/Sx53f8ar0
sUiDtDbLyAdvWW0TyRh8hoLbV3PowguFt6U71pp9LNAtYCqDrHLEJEQShNLiteWwpQY1FNBdEJBO
KQNwgjQD5zeSo4jVGMth5zZx3O1aNZVOrWKTrG1UrXqDsFduRxFNT4Hc5Je1xlvaq4YQe2NhFJft
VAzrlg1R4jm5bY7YHtr2vs/mOHINW7d3QySyxwASJuIhJcWZLVnGZrKL+GaaS/nUm1a1YSo8XdmS
2RxZeqqDXGWjL5HSYY9WJELywWbM1ivbMsXcNZFpP0cWKR320fJxMC2uap4uljOauwu/lYT+3JVa
t6Flv0IuaoVHbMDSpTE5jSdXpEn8muLgF+Tg44POQ72JIl5q1Gus4GkgYgd2Ml92lYmpKy88mPNe
HtRsa9Rc5B4dh/taVq+c1HD8ahifaMwSe1Q22oNFmgXVs7CVR8DhES77Nvkkj5X8Uoy6ukKA2N2z
6tXHNA7sXYXx9aTW5MsiNEOeYuX3ipkca6UKfYFN81AZcnqZN1W7FrG2pTnqNl6U4q0JxGydRcV+
afAO2FpcdpPa+qPatWs91CM+AtfTT8xAHOTIzDehVdcbyygyP09H+VIMRuyKOi/9OrbNHc+wDHRS
JRUjN+Y+1tH/pJDgHsmzK14DtB6jqTJdAP4o9yiooHCizNiMQkq2sSwF6wCc5S1+GGfFa8rxJlOb
T5gepqsqcdiXD1V1/CaFV5IZCzi8oY2SRsk6L5TJH8wgXXdJYO7Z8vZXpC7jo2HTiaiY3ZrnrOmQ
+uLqUrS7WFNWNeHBZKcQHorosmyLvZ1Hqzid10ZQ+/1gbwuo75Hcu33zudLeyBOZVxTcUCR2KmZG
7MTlsJktE6dhnGvBtSKn4SO06M1kTcIfFPWNxIT6VKKqOAbmSLijzH1EXcQqJXmQLr7L6HNuvNFv
YEDNXp69OVbtvC3ZSU/R23r2C7nlF8JGPrZ4W5G9q4i+KUxcqJXguezq5i6jmOsPdhghD5ojE81W
EETPfV/Nu9woDYxPPIl+N+Gmw17ySNIz8PUynt1a7YZ1KCdQ7JIxkghVGUmpZkVZqaheX2R8Fx4z
8/WKnuJhhUpLXrMEYPsSo3oKrXhdqiQtgpF3L00A6SfUvu1KCtkk44+N9wSow+ehk/t1U3YqyT7T
WKEFL760pIa3cd7OxyLsTQS9KEyUNDdX0iA0P2LexZemqSKMi4Vz2aRzuG7lvLy2ZZvotU/STRY4
8R7JuNhGkerckLibNg236w54EmEhkLUYVsgelaDmmWFqkhDozI05adJeBg3MX0F51Cf64Hejovpx
HodorEN47b2jHOpS+QSH6Q6b5KO0tBZgJybOrFIVm5x00LrBdBVzug60YbHhAYQemxnWatTMfi0p
042oQ2ySLWVjdAzSauhL6mBS9TCjmPUz9vpuUVh8ZwkpCOznb5rWsElGbO7H+nAphdah6kWy0lSb
6f7YDlkMxZWuEZ9ZcZC4xmweeVaOJMt3eMIM/KYi9FpjRiSgL2RCI35JnI4leRAqZWn+dpXVrmJX
8lMLPKiK83uzcq4mpS636NsmT8nRQibwi/1KzsiZFLhllZwenSz20G9r+yCc2KskZfck4z5/65Ru
TFwHxd9WSDoKdyRBngWHeAUPUqzzRv/cVk55EFmYrzXIrGvNqu1N0ibZTRGGozcJmV7JpL0j8RUf
NTSd67rUyb3apZtPecfP8C4L3bqI58Bw+1b5pGoMukD/TliUi/u56XcNlgk3MVUmoyY09eRq/XrB
IYog3lLoSnF6Oxn2C66bogaHNjPsmww08xoXWbGSpKTZjfgL91MbOTtGBLj5eatsWk2d3JY+k/0c
ZfI6aYt+NYCw9voWE1owislVrbS9NckP7qTMduE7DpuqsYnDo+5k59YDJUmafLoZGaAZLKpgP1S+
TmIHa5D3ppX1d928seVCwUOf9YfKSshBL4qlyjwloupX+tyM2xB/YtvFO1O/GKAV8m/Zw1rOv6L3
duXumIL53PPW7bcF6qNbKCXRTtdNGZ3sHPYY8RTBa57AztMDW/3e2fG30in/vxfzaCAizfGLXEr+
PJfIGH/Mp3z/nT8TKgZFOTjxskzH+r/qdf9OqDDXsPA8cNBA//mhlKf+wXQONXtwfTalYPoI/p1P
cf6wGbpgpmUp4pCJsf9OOgUi8/tCHrh8Ds/8Ef0KC7NZO2vP0YfYqdmI18QBef8QdSKV5lVRzbr6
lDI9lG+7EQY4bfYxahmyKXVSkTfsJExyn+UiHegvo02EKAU8/Zr3cFj7aaMP3KITzVrPdFYY+9qp
eu0yKjTg23LW1tWVGQ1COcCPqfGH4e4Md2OzOBOruSfhno2V5Jo67qGk782bVi0j5HrVkG5KChV+
1mDMpORh2JPl4W5ros+FLUvSDalIh210KKn0OhDjrvFOWdahcyb5s1R2Jf9IFCmupJC+CCmD+ykS
xOoLTtJhnU7SHN/FclQMB1GpcXxnkCJV2A93eUlCJWcg4ULSw/GuN2dBQN+nTU8NDGf03SycomU4
jjnVaSNVraIfMZQV+2SamuilB4XGJqWr213fGLDFJXPxkJdBAxwpCTjj0J2dufkUzlr0qOH0SCkj
ztEjRcjAWUVFLWn7orO70G/DZNpqRdyBfpvpH5jhHtUggwzVD+M+c5Jtq8n5UQzks3RBwYShOujb
pVzfiC5KkwOml0q6HMC+DftYnaOIHWuUacO+mEJJd2fWseiGDJsTveVRzS9LZUuLXdBbosCtmdEr
5IkyiNRH6qtKve7UXssecLayzG4zM7bynchZQl8UqnMl5LGsLxZ5uaqZ0mCanmRgOH1VKbwl85cJ
tDUqtTJ29H49WFHH/i1OR1N9MHu2eK5eSHnIZrIT0YuuNjiau7D2BvLshwBls5sRMHytFawIAC6t
gxVa4zYxq/xWzGSqxyFXXh3u2Y5rlRlaf0PkorUXBvF8vplGEoy7sUyD+jKS9CbYOmLqRrLRaZ8K
smixZF5T6wx6th0UhkvEbvCsvIa1PzmUSQ0CSu5pcVTcemjGR6p39T5JE1l6qkUdN1cOWkPjifkp
cyLLHoXqhYGmfPS7VIrRJTZiUMWu48UUvVpRo6qUDeVWHWKXMdjM48kytSuGkRmj8WRbSvtqScyU
E07YEgmsS18WguAReyIYXj0xPCEECcRJOO0hNSvtVBj2+EXtALRRyEvTUxWyy3fVpeYKbD91B1R6
K4sbHeeQaPwo46hkd7sXfZr1JypSJtF4onu5PqSXrAC0KJOuX1SUvjYmksvuOt/pZArpYwpnnwRH
t6LMIm8TPsPOiKg6NQHNoFLJFcydJlsTppQunrp9U+H1pda/1ELVlZyTF+ia+mA4KO8lhkPw3ke2
J1X61zqeEj/T8+tStJSkk+ZQz+p8LUeRge3Q7tB2to6fxHq7AbVaXSIaNymV5UufwSQdg2lE41im
V03evCidqBizyuJtNvTjJi9aZJpCrraDllzTNk/kaDXHvkt4Vm0yMQYFkq0Sdfg/c/mq4YP5ahMq
W6CmKUXysDaf+yo3UAvhMhlqW1mHzMzT169Es+Y6uQb3KmgGa9/12X1lRxUqycG5bvuUYdUAfa8S
k3eSyS+ty8IuV2TYwh3D+BmzU0TYZipif0yDZymIZl8ROvev2qcM3JUxXm3wwUYjQKvKqMOdptc2
aUO3Hn23cXwzm1DK+jqmpzqVRmDVeXMwpFS6palRoQgvZUea3EHlzyFriuOUvpkW4sRMGjuHDFw1
jWL2Wu6l/Isk18zClyM7VfovgyejMrXdqM7qSkOevh5HZ7h01GG87Zu+2hVVIy4jy35C86lslX5s
D307aJsiTEOWOrU4sNeIdw1bArc2mmIToIXalVanr3kHvGgqQ9ICnuZhUprA4+HqiTDreC3BstlA
2zbZpoT20eoG4VEflCVUGIazTVor2jZGEF7nmT5dUUwubKTiPd0pCBd2CrBunPNm/4mNsnRRQkYc
TZ3AuRnHjZPL2X3Z9LlfC0U7hrJU+YYWK/7UkW8u0J9fVfRXqtT0uvgCdWh4TYYl+hTlic0nhIIt
inFrTLrl6Z3EYEk8OAeaKaRtXRTdFc12wZ0eWJBiSWx6davEPqi1ht1mr7aris/Bns2ESs/WKdvW
KRZ3tRXJVbOwvDMWmido5+M+qKx+r9tSkpBBJ8HktXVnyBvYZmQPraFx40lPvIrw2uHRDEs8tKkV
mn4oyxIpTn2+juNKdZkWRLyVpcENFZZHg46cY+ZI8c6uKfe5eRfrb4Vp0T8TiYHuann0orkL1tYc
tQdeCr3kUr1TbnP2F8eJVHbu0UXbvQYZpWpecQORcKojiWadaX0Lq9GuV/rBs+NhmgDzhVyferQv
DUZ+Wevp9PnaAOx9nq1grBYBUeOLtAaanrSqfp+yicjoI2yM8UKkVdX4FGoot0dpK5tX5COaR2HD
9/bSOgm/VAkTvRneV8MVoRAbOgrGU60pwS2ND5DxRWVnpWs4kk5mTKYNYLTG9iiZTn4ZYQXYDXQd
I0+t9Mt4EMNWyvEOdwRoWwS1jkNnCCklZWKn1Cby/JL1lnyrVN2ToY2GLzSJNkQDLdYdI+W4YKQ+
eqTNtF1y2ra1Q5hR0YQ5Jc+m0Ju9mdCgoRdTup7mqD/JtRBeBgzXn0Dm8f0pqK6LFGkvjO1w34ki
OIZdcd0wU+1RFrkq+czFoH6eR6pAwZzI237KJ2+S6odyCt7mWk/9AtPZWmaLmvRh54Ecre6bMT9Z
1viA/9y5tdO8WgSL3cqu6FCR2Jf5hjEWb8t4thtMzm2ckXJTJF3B6BejE52sL/PybHZS6tCoIPNe
LaZWcuM5fsA5i6Y4lY+qtbwbwmA/wh4m114Ty9Qt2+1cvxr1RL4qTMoWLdgCik2WfCrzMKeBJn50
RuVmULWGp1K+sAf9SCZiF8W2uNMrnp6yaBP2r/Szrm2rVFYTCZhFBEtcBw6vawfdjShY70TX8lpP
VMnVo1hZ3qZGxiponTqryy5GXUAP0McVyeJiL4N/JV2q81VFwt4U86S+VlJCiDPQguCTn2p3Ya/Y
l0MXaF5IEW3RaNOKFJgsTKVVFPtSHYIrxuxbj0YI89BXZrKqqD2cZLsIaZRW6h1edXs1xH2xD2ES
+zbRIR1jZuUJs+RFEoII98NBEBGGUiVv1Smh58lsp24/lpPY5ybb5Jwc8lYDk0S6c4xme2sHaOxq
UtVfauO/2TuT7LyRNMuuCH7QN8MC/o6kSImN2GiCQ5F0wNDDDIAB2E0toFaRG6sLhnu4xIyMOhGR
njWJiQ9cEvk3AOxr3rtPLMvOIceJT6DN66QNt6vdrKoBU405qkufwXkVhzqLrspBbxFPjpi/q65s
doqMaV6SJNB7n+VTO51U1pvsFnJ0qJc8lnhVodXl1/Tq+TUx2CvTiI5ziPQMytnWihD+mH7NCrbk
0ElyvwoZFNb1nU6LUOxgSW8/YckNrCduP9UPCjk5o3yfI1I1A7qwENiPf8is2n6ax36pLqK+Rg3C
5x43lLjR+cAX9mXJQgcXuOOnx0Ba1XTeFtK7J6/KaWLfsGRwAnjAyJuw3ag5p6lD58dqkEl4mrZY
HGyzZInaNZ6tE5IExImUEHnm4j3E/ToIV5zYhevpPB06mO+Zkk8rtXN23lfK8R+y0O36C3MKFufE
+C+nDa+X/NlpS0NeLij+OBjWqOFTLpFLjvVOMfXTO9ahRniHAZziiLGdvwbUN9oupovaNfxgjqdG
VuO5W3WO/lLgah7P8ky2zQ21S1Nf6SVd7W+WveTMHYQWFFPvMdZnhcA8/tnu21TsfALCGDyhpxkS
xSg63gznb4ueqidCTYJdtRrPZSrLiyhb1SnI52aXqyb44hPtLl44Isb8IV+9bDiLdEvVUKmIp0ds
5iIbspuIA4UqpHUGXGFCiE1w2K/5o9JjWR2HiU0Gky/lMaYnEdawksojcv58FTJ6KYFMFzM6pTRn
phQxLd/rqkhbnibUKOzekJ0khTnCuBWkrH+vmfexpKii9qv2oqy6VCUySspevfJ0tkM0f0/zTC1O
y9J2TXdtLvNymTL3eZJWyyrDzMdIvtHM3oa57fs7vw/am6D156Nro6Szsjvk6lKfjYu38he9KXds
dIA0Ybg7Km4sk+FVai3jWd3CadGaqZZZ6vOi6L9PzWQaVEmA+2990ZuCNfdSC/vk13ShX1ujNBHk
hISAEO3tUrfs+rBDrhVvS8+9Sxr0msVDjZ8nLvquZcGYRl1wS7Oj0kcZztwOpuzG4IAk1GnzeG21
RWu0zCYQJGpJIe85Eps8ycLV236sn60WOy/sPWFBadK1M6NFktrVvmUhwhXRWGahzlTvthFV71jo
qzJF7hXt1nrT1GldjnvBWSyPo1+Mj+wPw44GIKitK1aOzg1ZjGNx5XL6BzI4SNPuPneED48vThaR
ky7UIsokclnkXFSBv2QXcpFBfTv1bKR3SI6y4avh0jfe55lAetQtSo0JURGwG8xFZGfZMpjeWWFX
7anE49GeBe7E3NAJqkHaPOgL0R6wRMjpkEd8iTu7Cpn7l/XwSuyauXftvnnQ/jzfOeXkXha905y8
0SjOqUdCJudm811E3nCc3c5xTnOHXee1XwbyD0jH8MdLpAwW/X8Tcmm0mMcYRUZ1r38dAqdvj+xy
vUYcs0kOh0boPG69tKHzIfJZ+seO8mE5CMNZ0y52o95CrtFbk8mB1Kf+JhBb+5SU+6gag0vXzqRB
p+N5cj5n1zyh3dPOFHKFGXqavF0UrOqCNlTcMGV1DFaceTZNa6wjz8s+B75Cj8O40dW+PZh72kLK
WzS09prK4Im6a9vMM+llTW8XFPn1X1gx/57y/aCAgmHxdxX7/6t6ztoPQ773f/K7Xt/7ZcPLbFBl
goLDdzr/H3p9lDPEiOKO3OxNJh6T31VTIZM8HweSyQAIqj+q/D+mfJb5iwvsfEvCsSwSqwCg/AOq
KdJzfh7zYWbDBrRZgZwtjwpSzM+qKZkZTplmGQ24pd3jhtfTt4PV0t3WQ2gjd1w9vFATT9krN1xL
K6b0hrrmUGel3A6rL+Jp4RZAICNRF8YBwH6T3toe3hYWq7d+A6frNp9C8Q0ejWkcDAKUb+fGnW8y
FpNVPLQs5OK668oLI8pJGnOqltViT/Me7KVqq+Jo9uiO8snP2junHtwbVuBBsdcmfruT2U+KIrG2
uuDQ5KZJd2IscD9s16B+crtsFXsfN3iCP45fVgbR/TIVnPyZ38nyjkwqxA1Fas4MPorsYpgIL2cQ
WE3X4GcGuoxlDuyzqhxlc+WVXeYicvLZ3edI0neeFdWffMdXVlzmtn7qXJQyJ7NbEJqIsp25PSWF
Dc9cisVpnfUbJUmeUZAvfbO3ZdHKQ+FQdOcEDPRgx5waxUkrBjNJka6tSTf6rkDBO5UPc6fC6rSO
rrYPGgX1zuhYRseBua0NSwBU5CNMNoqbSFdPw8IK+yDsZQTfkVnmEjtj43DEd0ifd0UYlVcTw7lv
+M2ciYJ2dg2SdNv802gIanhVTrOf9N263nqDW4t94w3g7mlNJ6zJdtf/OoYz6veAr3FOdM2T6eAh
s1ZfqcwwlGnfLC6ldGlKicUax12DNWzZkQ1ffWdHVD21dtbdZrDbn+suozmcik5+7qH+EGHB2E+Q
Gdx2zomzMLrqobLBZeInuPugF3N0OUpG7fECr/5XB8TQryjJ6fjDXjKvmVCCHfrJUDKxm7AsLzkv
EY97leSnjpUqR2TEVLTxMnVLGQ+mCM7roMjrfdt4AZ1yExq3JCQKdFme1o9hpNflbGhXFq51mG1F
arnYZQwanV1V7ZNSHQd52KznM/VIf6pY068EZ7vGQxVYo0wUkRl9IkjPaLaJoLheA6n3a1YEYdz4
vfUaFBOLoIbDzL6wpTWbcRSQaBTzTPHuBqIwmANQNxH7gkLrxeEYWjGZBDRoJneDRMbkOdUJr/kw
x1FqkF3dGW0/JhX9mJVoVYs+nr1RRSdhSeZSiKkoDRokQA8DrK0mSdGPOHHuGb11/GHn8Zs96Ec7
0OZL+0GSycNl47zbf4XKbz66HySZfy5U/oP+81+Cyv/7VPzhVNy2Uti+/u7yq/uP//3j6uu3f/Lb
seiyqkInTGASwmEymbdD57dj0XP5o81/y4HIiBPJ8F+PRfcXFMabyJjDkUcsysMfTsVfbNicQUR8
lu9Dz4Rv8g+cituV8sdl6/HCMI8iZsYNTFGIlvjny9YxiIOlOmPTmzFAOOZFROfT8NLavetLtHp2
s2lK1gmXHIYUTdv7w8f1N+6bD1SK7RW4LkFj/HYyRuhQP1zLnRGkY8nCPvb6Ylu/TL1OT0spSd8k
1OQx95SNgMCtrUevaAWZ64ZC0Ig/QezV4mgi7RebKaDkEdCcFRywjEVRHX3/+y9z8/L9/DkRPeS+
x8ugsMLY9vPnZIqmlKQb0eMZZnNDhezf9cIv/h8PEeqdn36Pz//gp0dkCzK0w28ebI+ZHx4jNP0c
SJnNIEQR6REHlmqYyKnAf2HQESJnm7FEuKnl13GYhh2ybT1/HoBG3oUhY0MmHyLFpNQz3NkbClIA
w3IW9J+7conATJXmhAVuZhn6CQOQtr6kBMow7QN6at+6rbUs+1QYSxTz14vxLLNaZ92b5L/0DOwm
c713ZbHaB/Bc7QMVX+MkS1biAXTLnIgihj5EMVLNYURcTbxwrdlJ/1qjhI2SsDD65mIm+xwlDPoi
xL6qctNDyEzJP5hzWUW70nOYcGppV4AQnYY/bX1V689L4SL99rOiKr9M5uZOZHYfqDweVibBxDRB
UFLnKswxWzZNNQck8KzlkHCcpiffnSL7ASwa05rGLoZ552NCEaeVTVLz2I0GCqGsxOlF6+LCaBCK
PUrcoqbjiIQE2R7ZN5gyEZvO50wx4Q4TbQ3lJRcs9rKwC4EOsOQAw6MGU8sdMhl7E+MyazZAozL1
DxymVlXIgbdDaVw8RlsDSkpvVGONYixsX2ZeO4EpUvVqI5JG2dLnmfEg5tKukwArKfXMmoXhvlxA
5ezdYkAcnHp6RkfB9Hja1YBH1MGW2pT3TRT10ZmhC5sUopJFXAIr1+zu2X6ZwxWSFYZrxSDdO3+Q
lbsvamFEp2CdTB8p/Bp6ZzpFNREj0u2Wb/XaDPUdV3+nd00Yhl876djtmUoXXSUB8RjjJtDpX73B
6c7r0kKFmmeM345hOKHJLSMr6i8FukpWp2k+utTLMxo7s8FMxKjIdcUX2B8QI9SmwYttJCNWUgbN
iJ3AAs0RF5PUHldP4dzZpJCxckQc1yN7Fm54DwbVre9TzZYma7oijHu3msrEnZT71ac/TxMnRYxH
UBKVzCcLU+myU+Ma3qRWmz8Wtue/mAwWUcDkHf5Vv9HzyXTW3LjSmL/G2Bjz/jG0sm034Uzlk6qb
/qZa2uLVF6yxT8wcnGsGCf513sIpTdCey6cstOSc2Jbyz80sCuZbZA8Lt4QqU2SZURmZRw37rd8j
AIM/4rSR9E6rorqN01DV960VyF8ZOxpnUrJ+36UYlDDKdoMxJiTfZn2slMEGjHLEuIKdgvzH8mbv
mfGOwT1ecCDF3WD37r5jhXEqioFsWtlb5cEPF8s9uGaTHYchq7F+LGVnktO+aLEz0ZCtqHvQnkvb
tcej5t084bCaq6RPl1UlXjnxBYoFFnQyGbj0sXkyBTtTgrFg7MJ3qPaq25xznZj1hIfAUPM5Di9s
TUXRBCe2GVj5da1Da2caXpTG1varkrG1GaI11piyMbVa32C/anMJKpLBb0hOtB+U02IPsJdIfXWL
IPvqZXOK5jqMsCIO7HcZt03rIXIG52vQeo+Vb4vvpSmzh1ZUfsOY3VuAKRuExSKSVghJMZz4+hR0
s7jCPV4EO3PNV31EzGbR02F9YQJu9VgN5QCK+8DQ3fsu6tV147oYizsrdQLjWA0r6yBnaNgFjo5+
X7t4VJxDpbLsUI5W6yYMVnJrT5hVcG+FrAqPgWAVKTAaYLXVeIYTDjDE5Z7b5TrxFtG+yEINr9lo
bR7gHAS1gyD+uzGt4ik0KpEdZ2eKXtB/6hfW6NcphmXSaSYPVxxQMPuTJJcU+04wflmirn9oTfO7
jSkB6hJHzpNdvXRppm8mVPovgeyDM220OXLhwbmJvHV4XaR0dNzPCxvkBmbrvb1U8qmckIclTh1h
AxFL1j/p2l63iSptrN322bcxWBFYl+k4BHRgtvreLHlV7VHDLM95rT75c6NL9sO+dVsWff59iNB8
lPh5v9L90o2EYkzzOFzt9rETNl06vsj+auDmxHGnnMr+tvjt4CeiCid90qGbL4k/jOWbX9ioU0La
XQh9zHkR7gWyrHddHumAB1BWfVmFaGEforxwYkc4zW2JCbY/yLRvH7PG9rtdpYPqvplWjyUn5A5/
Z0QK4Rjv1P2sI6d7dTgzDOa8RfNKQlWWJ35Xgp2xQMFmPNoVrfRgRuyl8mncKLR2Zp4TWBjezEVh
RWejMUefS3z/tOtBZw10OHzVaBUC5gKrR8926TC8fBZ1lvnYIdm0xasf5U7SZbba0O/hiPJizeXb
WJtbaHjbFo+Da3ZmXBp9gdhGFF9Gs4jYYhjWEO2zaJ0e/FBsj9BwZLBpkNJn7Gp0GNdp7oesLYNu
Ysc7mXbzqQwqtpHhEFAKttVcXLOAR1m7YOh94qKq2r8AOP7dPPzQPJBYj2btv+4d4udcfCBgbP/g
94Fa8AsloGkytQrBYvFg/2vn4Pq/eBAwCNzcgOQU7VTtfwzUPDoQz9wGZg6thf2DbM6CgIF7MTSh
ajA5Nck0+Adahw8dr0eb/VMQ1zZu+6FU/TODuD5Uxf9sENfPtff7G7J/SHygH/vxDf1ZiQ8fPrf/
34kPHzpA8ScmPnzkeLl/euLDf0JUcRH/FPnA3fLjd/63Ix+KvB/VPixyhYHhY/CDzEaj3TcTAdr7
H+7+v9EK/9xjcs/yWvwf4h8+fBP/ZCbD37htf/otH97xf3/IxB/xDx/YUfLPiX/40Jr/SfEPHzTC
/5PxDx/eYPM/F//w4VH1J8U/fPhoc/Ya/3L8w/Ys/2Oes91rP8c/fPhMp7/GP0TpLFBgWOOgLv9z
CIRFVRrg9CkLB57Dvx4F8eFl/OlREB8O0v+5KIgPv/hfiYLYLpePX63HOPG3KIiP4d0foyDWFALU
HlHMAhRmaNxnPHOWf5olmvv4H3yAU6m5jGV/j4X4eLv8c7EQH98fNSEswz/SBj48wP870gYi5+Op
sf3SiGrSYwwaOKjSfj4nrU1c5zpVFNvaKqrzbc5hqUROJMe81diL9dUAfW7G0Bl2M37zARnA2ZA1
VXRXpEtdX6pCFdYNufelucvwNLanIoQMdFvlA0qNeakxyy8oDpqn0CvNoowjn+D604zRUl+09pyi
2UJLoL+hWZ5sk+mUW65f8Bj6m/NWirV/M1S0KCfu6Zeiy6gdMDzRyubWeZkNzihjfwIE+NnNTNUc
lGzsrV+ei96+mNyo6S9tJLX+Zd62dbcfa8g4Cd4C3qRwVlSV7biRJKowb5LBGrxojxbFsJlJ9nwo
TTFpUC/S1sMXyDX98kTzufKLI+GiXfGqdPnkgjHLbh1SZQSqiAW7nD32BsuoMBfL3ssM1NGqzPQz
YxHGOOaGsKI/ttcnsE/4LBudu8s+DEbWqT34L3OPhwvIGJu6tJGwmbr1frRJtYmDceseIxEYEnqc
6J3TWsr13pMVAw5bK6ByoxuJ75Hhd7jFh6X/3I4+H5DUffBpWAU6VEYQUZashjGGF9G65t9WQaL2
PgRtgB4+arzyxtZZOXynHFK5uSvQ5Okbqy3LqN8jYRu9jL2buyxPjVv7eX4gejjt8IGP+RnJFfN4
pfXkAWxrlv5pkp1pxW0b1t800+BXVrztpmWsa4sFrgYmAKVgfNHrgLnMAKZRxpm1Zu7Fim1exkXl
elezFyrwDU4eXhtmm+MtyTq3Q9aaQmwjNt04NIWThURr6caAq2DRd6P8CbKkbgz/1041Lq770Qr6
ZKiN8dlkrnoLmdiq8Ovi49zlHlzPRGkm4EhkK3S0ra5WIBNmXRyDBqAWK8kifRGzglhh92kw7upO
pt+KfnDW80qlw1c+SAezJeNvpnpTZ9xraL+31eAKvq/adR6AKIEVGBeBS18AE7jv03Rok9kcy/sM
/2p+WFFfegkB1kJ/gvygr8x68STexyk4esugzThDivjVz70JE0Fg5FepJyM3BvOMWrSErmbuVeNL
rDqlkbf7QRlrdXR0ttx6fmVlid1lw10YbFk6glltiqtXrg+9CNo3ditoxDla2V3P6MjQMuDputcd
YuTYweRyBtDFQxZq1XyMRbRGl10vnZpZyTbrq6y5CWKUgsH5+r6RJtMUihmkZzbVFlPLzYdhZvIY
WTNX4wagkaeWoRmGwK71GJS5wmLOWJXRa2g4m2UidyyA6UxBsKb4pQbGlS4ooYKyi/aGcEqRlPO2
RHZrb5x2MO36J8foo8fQkJXcG7UUOtbKseQ+RWLbJCPMvDQu0LV9VWJFeZ0pz0TVzPNBgmnxlnwX
+Rk22NG18aUPiLrduGCTog/C1+gGzBzh3jvUC/Cccur20jLG+R7AX/O5BmqzwAsYMMx0KB3xFKz1
4MRznuYA58MGL/0yrvo1660xgfLiFLHmZYEgLDp1X3PxWEdDLVznwppWvR/toj4tLdBHDCil9ysi
ibHmRYWb4JR1B0v7iGh7cqacBlSC6LjE/WZJgauBJWtAba15fb20jLJjS1lTgazX7uYjPBO2THnj
TwOpQyO7pjwYLCf2HamtPSZi77n1QCmcmShg5oTkvvm+n/AUYAlH0b/L8VhcVpHGyJ4VLek7HWq8
ezy3xoM94JdDWp1W2W5eRwG91sR1BJ0NV36ipnzF3Rt23Rc7ndxs541m+dow5fxmDHXzaUmBLSS9
MWVmzEOlxaXhtfMdymH9pieFSlnVY7tb+Ex2NRRXcIV25mDWFQh6JyTW876pG4AjY7jCaS8cBZcQ
fwislGmQj3wamYe52OdKqLQZdru2gMiD+9xJe9Sr2ehxxadmlDQwPv04X2tV7UN030PS2CStxMtS
VGZsGKmXnaI0xLvLHaiOjcc8+CoqhvrK7ZEaJn4Q4QzrDOndwEmwGFB7DZa3dMw6eexXY8lPZmoO
3afexhTne71THcZaLBChq3oT8s999jpGsw1anwEm01NVYPBQQzgLoEwS11oTzhxwyjLTCUpGqO8A
Vwh98Fj45bGoJkSEjkeyQ4t17nMJMDJDzm171W40K0Ps8PHxESk98WNbc8gfNEqpKLGzMWD16HjA
gnwN8TwpYTLeWnZRvllzEdpJyyAY4fGgySUypVhuXNGxsNNOsLg7RI5jdZL+2nwR7eB95ZJnRO4C
FC7jvquHdM9tJx9sMJvQF1BQlsmCYRu5oB/yh5mp8295sXhvc2BhUpmGAXTQ6Mrc2sH/RJg/tar0
9kMnbbSmqe1W5zgfHZwnYdY82tLffBVVZoenNfKlBfNODevdoozojmdR7SSzL3BgpcYavWaD6bww
PDDIwSCkrdwQf1AZJZSvK2oHESTSVub32Q7Lay77wNuzkFP9iWx6nsIGyu72JEG1IIKcCq4Nux7z
GxzySx0rr5fo8omTvGN7F7wRAbr+KtztDlozlVtHaS8Ddx0EiGzHC1LXLkefkfiA5pcka33fPg3s
ON6ABkTuAQJibYEOzcBRlm6evYa+hyUkq0aE+WOdVofJaRixKwd8Mzvl2f861F0L1GLjGsRQhDRy
Z5OdWSaplhMUbdgp5i5rdxx94RU8rcw6y/hOigPrePPop2NzdHOc4Afb9gBHit53rkvw6dzrbciY
maySAL+55/I4d40c4M1kI3ni5QUz5wF6aA6jygivlBtg8Gw9vAhAAqqMk1NrmYQ44nvAGbUzc2JQ
rMVLoAM37hoQ8LEytf3Vl47T4VW36u92FxYqafqMj8vtyvp+JfKoibupEdm+x/6T8jjoMQvmOPa6
z/VM7wDyAabfzjFZmz/zs+p5H0nXFzvPnCesoyZ6/IOUVsSPbKrm+2zYgCAC5XjQE9pRW9woRg+P
t56UNTyscuEjSptGHbWfj8+9Dpa7Zdz4QFIDW8AnNUbZJcrxRh8xjAbZBX6j1EUV22QsCskUfR06
280T6a7mU5QHOl6drF3YtKWumRSepcBu8VXD9w0tvVdznYFDK4PuYmwb/9eoJWXvZCndoIivCygr
qlRZegD9tT6iMHM+zb7XfWm7gEF/180S9V6BdWyHown3G2LoDh8ilJ9d49R5t1e87G95qyL7YsgH
cVGaJWuruebxHVRh0B05ky1qRuTMn2nfdWJHyj7pBgoWnInG/ipkBpqmkIF4LDAuX7c+DzA2CpP5
sipl4bAwpvB5tZacmkKVzn24MOTeqWGe9M5HbM2hBNfi2hlTLIWKr//Cn7L8TjVUzPHSr/KixwVZ
gKRY1R6BPIhTITy2mphmpZ2knGJnYDKyWwEQ5y0Fx3yT4we4XtfUupWo2hJgn26Z+GKe+H4IPXhM
wdOfN5M1vBE0VdvQQAuXwoVcgytj7GBC2BJbZwzMJL/r8wizeFo033ARW8Mh9fNhYfk9IcCY/cy/
5D2Ib+Myuw/BbACv7U292kffVsZyXKKwvV16Vqy7ouv6L2kLYRjLS7Zd+2WELWXtQgNQCDQuuEbe
N12K6A06TftsY6fyPlu8fp6WqdFWO/A96kz0XanP53oericedGjd8i7/5gFqgB5d2zgiKTAwqNWC
I98zljs3xBBFRQjohlqzrTXvdsAtIig5sittm6BMcQUsRZz3pgeDARoySTGoO2AIaZqSnVEb+i5y
5YxPA71dXLs2rYzbRPQjVGPBtWJXLGKM6maXZOWIgXfE2BVCq0Ahv0eN6weYUyZQsG0JaTfOoz7F
lNYa/XdRaWIwBv7mc7GszoWKpHjDCr9EO+IX8UEpvUbIKZo8DJJet/hI/ciWty1HYMWDx1GvdbtU
D6Oh6C18Lwz4EUPvHml/2KMbjL1vBi8EC1GP2i7xmjU6SKBusVsbcQzeCDERseIERQfGeDJdWMht
Xu2JYC7afUZUB262tKVyEkq5EFhAVdwGwipvXCef33plh5dOXRfBPhj66b7uWG8mOOvrm7GUfFZj
FaEXaEs7AFVqhCGcwYgryzSwBeIi65acAoynrDG6S52Mk6DYsag0XwzDzvtPtRlUDwMIR5uTVdXf
rQ0yHNdSBs/OkpsbATnjG21l6zytpqWKY06ZE+x0WVkUh6MH1tgwPTzi0Mc8tRu63iHf1SvuoTnz
EBTp0gUnIxd6OHB1N1eTB5/tDFohxJZaRMtxxn9VxfDB5W3F3XxOpcbu0bB9Xq6kBsh22luq28Vn
tZp0apwQQYeDOMwlUYxJJ4R/Sd+av0hfqodJ2R0HwpQ25q52UZHGRmpPHLNGxUUO+nlT1RjVtyUq
V6oXESD1WGF+veKt960k84KqoFaXAC9zWUViX7tVNp/LwinKvcja9qWXngvcheDE7FT7Dm+/z9Lp
uuyXptiX1laJmrKYvpXcjmIvGn/5zk9en50COS2y1xWXuDbBLiRFZ6jqGLQFXlbUTGH2WRgWLSmn
Zg+HuR4lsWa1L+66kB50N2e1fGl7F/ugMSzUbgV2SYdaoRbOwUMzQS5RmU1BsppDcE4Gpp7Ylfcp
3WgtMZcqEsasU2EEWRVnblQ8G8McvGJygDw7VWZ57QPZpOubG+cpVLYRnnq3xzGvsFWWsQcN6nwh
NyaKnbJGVoXNmv8ala7L8yw3vABC6Bj6e+iM2ddMdTOE5QmDaZgjX5AHLLaF8GhUFgdg0CwWbvuh
UNPMwKHoMiBmRfgEjid8AFopHx3ZVjfgmMiZBThMn1SOAg9eVddoG3IwG6/a1lSDQlYIzvO18TEQ
L5T+G3HdoX4uGudcIsFn+AINg110ZLKdb2e5XDC50GpfrtF0s2BuvMGRiWpQKkXblauoe/QXclI8
gyKUJkvbDw5bbjuZ8bt/GUfhyX3WLBCCEINP3r5yrfatWYX7Kxw8JkXDtEY5Dull+lxaliYjj65s
3XnralwNHSy9GDf7eLTpsZAqQrks+DYa2Ry4fQpOrV4ZzebCr4uknWFkHP1oNcHwQeGxYzDNuKtA
3WUPbhDBbV2ReOKsYna1AHU0IwYLnNlWQiO5VZBuanhJZszAxDnncJZNaOLqo+Wr6HXxqp6+cAjs
p0UqG6+lmIrvXudhJWt49rQ7UHtCxbmPb94py68aFfqNnGmN4sVqMyuZcCPDzTjAatQVKQNaM7JB
qSTP/GxT4sOAyEcGXvl0YTUtmA0aKfkCrit9djzSrLih8RfQDPrfViME3hRMMnoCeo12IED5AfvR
WNJfTZLbH2AEUOkOwknB0G0a0qrODU7vGgUQ2QUjxf+gOd1S5Nk7fHt4CdGwcaVbK21/6JnNfR1V
+mmGHShRDA6oLVKNUIOn47Ceoc6rn7Giw7SF3s3MiFB3F0+s7VyFqcBaOlmzk4J7bobuMNB5LTxy
i6zaLZzFn9xhGrMmsXPbdoqDrn3v7X0g/G+Vww8qh03vzAj6v5Y5fBHP43/8n48Saf7J7xJp8xe4
ur4Jx5jIB7LN0MT+JpFG6IBcwQoiED9E3Vibevp3oYP9S4BwGB10RFeKcpjVyV9xy+Yv/DDTi7yA
DBErjP4h3DL5tj9vFNzIoh+wzQD7aUCk3OZR+nFJrDppRH7DhZVVGKrPgBWHV6uqudW6rVP6i+K1
nD33ax0h2STuuluYRZYBLRZ3At3We+MFMJEmDLGkUR0MwiMwtm1tGqrq7DWlLariOs0aDKSDl7oH
wiLsN6PZWj0xWw6I2/cWcHE8dW0RYpztJvhkeIhIRrCO8MFoHvXWRzZmGb6BJqO3fG8z+/eWEwhf
ftPZJo2oES6w16Ry1/YUvDerdkFg8AlTKBECy9bPNktgfrfem1yja92r2h4s5Jpog0tsOFtLTDKV
Sy1CnzwEAS0zbFnUwOvWSXfvTbX53mCX7832uIJYZSJBD06ijEvo+oBT+JyZJW362kLT3NfsVXjG
2xUiMDzLKVVLXq7xAP0dLpOX+2/GSvM/vc8B5r/MBN7nAyDzmBWwAJAPWGXHdO+8TxNWzh/Ed9uQ
wQnS5ovzPnnQnr+6O9S4m4RY2/PN8D6naN5nFub7/IK8DlKvt6GG9z7fCA0F3j81DeYeTLxRMreR
D5jofTKicIDRedNzF7vmfXpibgq9uNuGKo7XcwILnQ6vVV0AEmA6XYIaXBlZ5cI1yQ2xIAHGHsM4
zGaeQaBb3XsOWAdgv4noUgY7No5IYgW3eU9bupQPw/sYSCBAqA7dNh1STj91nzZHbn4aPdyZNNzA
uaETUJbQuzjeDbpPbC/O++jJYyp5JYHQZlckvxTqiI4cIuRA0X/KMsbntttVL2aknVdtmkR7MNNN
v0WTAb7XALv0XBihbyabXY0y2krFLSO4bEGhO3kY2s3evrYYwjCSlv7b7FdEBob5YoS7mvPmiKq2
w5ZjOdfdtJafe2esvy7wGiHxkZC1m2y7fFnnpsnj/8vemWw3rmRZ9lfqB/AWYOinJEiQIimJklyN
T7Dkchc6Q98YgK/PDUZGRWRkVa4V85zGC39PLhIwu+ees08NQQsuYPc+qaxGBBhq19gXuTB+zDSG
g8jMU/WsfKMilbfU8iz62eFrmQvvARrn0D1h4XTFge9B6ZD8bxf3iJlKx0wo+Ig2Q8qFclPoc+0w
ExFM3SWFl1C/MIuqDwvLp9pEKyfc96Xqk4cSaWO4lIU9o3AR+GVKm4WqtnOSSu0kxTgdxnQu3Yun
++fKNkGPDw4zrj6SsXIH8Mv4x3P4IqBTu0/YTv1Darbkj2fWXNeKc5b7BMatB8vqJ3WI0x4MUp4K
lR9Gky8qwJTFQVKW9ZrDiCkN3ix0l6q9LIhrb+CskLUHbtuFOWsTnnFzSgzOVu9DzbkXyE6pD71l
DXSJ6Eoft8PS5lduWBboQx4U5pHCrh8akJw697sMLVYWlv66CpcAuYtqHE9tTAchyEzL/AQ3YGVg
C3x1JPKvIXh3lflCnqB24OYk8eM8GTllP4PkI9ENhavechp6Kaj/Mc82wE0i85PX+Bun8Zs3oRlL
tWWwHLI98rQ0tlCbnWydjLld2Lpqvr3FiRQR47inGY/ImbWz3S56s9l7wGVuXC4ZWaHT9jm0bjfs
uHAtxmZqDFu/5p5y8iPwSq86WPZsX3S3axZiaTP/98rxhlcN8BlkhT6PLxBB4XNWXLxBt0uZ7cpy
ofKvTrE/t8QnphCIV3aMuW6BZh6pQtKIxQk88HJ5z0g2/5StLGag+JH8SmiAUMx/IyNdWyfzOWEF
aO6trjE+Kph4pGvopX+1rAF2D9MxWciEJC2iSTVxu5NxdOpqo33RYy17zmSaehC9BN8qu4oG9C5t
KCDSFMnA7OCZgIBKd7pyqRf6dsi04ULEuq7fU00CdoV9AWlNL5ss7KwMCQhwgf/TAdaV70ABwLbC
V4tz1UrM7tBndeMGdgXTyIZjQ4MyWNEWPdIF9SmMWYet7Tf5Nivsrn0elG6FtuBj3vBt4NHwm7iZ
d72Kmt+V29NGwNItMDKyro+xp1lMZLR39YFg0SuDNcRDcTjcnUtmYR8+imEx2oCfvH/vR3zSPBcu
5l8CC3AqMiqRdC+Sj+TtszFA3I5Jyi+t+6Ab050Gv4S/yAJybgN5oGWBMBZrzsBNEM86ei/f2WZ4
aNkFZVFspxsko9Ll4q/o8npE204hFRhrq3IBLGVTJetrG6JqA3p+mKkhQuOZvJ1tlmyoxwUfNWsF
Xh+boqzsD77/vryD9tBdB2zPLKmJpHNOM0zzkppmVALiJ+WWsbtsQ6PpsmQ7siXiWe5crOZ9YsD3
gycCjEpRxrOD5sIDVCem/ceXKK+wkiaWUnrpQrwiPDN/asMwfqAXQVDKMvzNm6qppNyLQVYy9BKV
XDogdAO5CNd6M6tCH6Bj2HxS85yYNZcRhp9gqufUXoFX6kt4KZUNLuVI7KgG5a4JS5UZB7dVhhHE
UTEuu9bQgL14K1Z8J33uGZWaGbR8h2GYIiQIr3yMAHhdwh9v6AO9F7Qt8tWGhgPnj+XSzF24yYvL
bugnr/6Go8FKh6/WL0eXl4rsXqgTQJhpQGXTcbX4St9SDWFS3juI5gR0DzeOGNGW99LviLekfuS/
GMq1p42BhWDYZBgY9C17uuXer62qJ0igNT85w2PCYbbhXVPktoZZcr0IDTG9pQHKRsoZDsz8bVEW
7xrCQfOw9izYLHfqlrNtTqaZ7HBvsEziZQ6EwyT2+UHnohVvK1UitGlL2TVBpWKGLb+rFfxsGVU+
PQNF1gUeWwQIu1297hjbhOWLcvhdbmlNyx51P273scMbPhinpp32PC8dMi9AB3QLe+QlMzLq2YGV
RMZXFwkWNh6/1ikAfMK9wHT7/i1JtO59TKLqUZZOzxzMAu2lM4jaonI6Rh00TjPcw/SfS/46OavK
Yej7E10U5G1sO9aPmjf018LQnDGYsk5/ihNVVdtEi6s6aI0mB09idbwihXDVtc51QNdYcVrv5LS1
D38FeaHecz1jB+SxIv1lLy4X09mTSPj8TDWDm6iWHh6gMV5LtH5ti3ivxYEbLc4dwaGa4azR2P9K
HeZQMMSkuwU1RP7WEIo9KcsjcVmMyrCx8o81NKgYhgcEHvZ6hFGwsk+88Dle6uwu57+4tgR0OdqY
MCTzKi9bblYzLUh0niXEsST+gBotxt94eaz/mjXXQG+b25gkf4wYCLmpfurI4cS7XIOUtDGJKNns
ouUSlvqcGftkSsnk+KMHgNFjFXkGPAQxuGsqEQLZQu8UuZsBjBY2MaC+8kBWLub6dUlJqX2ZvFI+
wc6NVmga+qBtfa9W3o6sSsnXJCpYgBaZXfN50XgYcLo1l97gtnRoF6IFm3ZMbDQMbqKg9sra3Qmo
JejQyzSyOwAsH05DKqNtYttuu2GL0LNmH3Qux1liN8c8bjJ2m45PYqxFZtgt+sQrKhGN92dM+0Hf
mzYlF9t+EvqHzmJ9FS3BGbCE6NnFeX3c722uuxIYQVSQgAK9L8J0bGDfO+lA6xd9Cug0blt0v8DW
G98dDD0i3+w+WmYJPY52IHYseMZJBI7Qi8qeY84dG5RN5cPKH7E67Ey+Ojz/9EkJ6MfDAH2wLodf
bu4xCA2azmqmWjdB9m0ppFuZ+FHdVkXTbW3U31ZIIBdYJ7m31ZJxWzMlt5VTxW7ozuPOh6tn3Ukh
WXJB4SXCqorPj7WVeVth6bd1lrittnCrsObKbisvek9Yf5GJnPkw16WYfduPrZsyrposzf5XVfjX
BlFSD6Zw/0ddYfvns/2v0ev/+4f+EaFAGhDQSEhxW+JW1/R3ZcH4i/IactcoB+SzPRfD2z8pCx5U
AQq7qQgFXMy4/3dlwf3LY8UKMh8qCeekaf5b4WvyHP9NWfA926YbmS4nRzf/1atoTQO+gzSr2PyM
mlovzBDIh6XpAMNWnOaZXiQh+UM01DgV0y8QHdMvi5nwcyTjxPYNSNDKgirtd3NgNpuzoYuCpeKC
S6uCO/+OWWurABz6KKkmmJ0r9YhzjLzmstB2sFl992sh3czWTp6mKAJowmlOZ10OiOQHDS3gwEF8
sQqilKp95HFj8Y8YDjZq6Eej2qbz2oeXEI69ZxaUH8idl9ZZe/N0a4jwMqForudcGXmbdpnHH+zi
NHtngK58XDI1UmCzVvIBVaedL7s19aUzyZagXAv8MBlCG6zWWj/GwKIJzLXsT9OdDp6ZXCgi4uzn
5jSMen/qh0mahKl6HHapJTjRnKkTVG5MUf+kJ672KRp0TjTBjJQuv7r6cwAZ+1hP9QD2f7QbGRKO
jXMSyHFMHsvDOFCzNVrHlHE4GSaMx72O8v5CVUefhCubxODqV1rHMU25LeC2wI+Ao6R2gNbNOm94
I82+F7zIaluTyOngZy363SJzzw/RhrMXqh/de1awCEZ16hWfRTTJEg6u0TRB5Ebqgy7QVqGEelF+
SBGJ3wXJW4/QIS1++9hmfb5NjCj5QgRYcfVakpfXEpxz3+xM5ooxtEg+O+ztVWJ+ZrKW70MkcBoZ
1oQHh1IK9gqkxuS6eic+SVOAq+cfw7CIe8VepeXYstJyyw+kVZ+5uyxg+WHQ2WfcDtzytq6jyF8W
6C/5oemMiPZUHWjfkSWRBjeW8iomFUvV2d5zjL7bG7VR0XrDEWSHnpt2bxRKRNXOtgx9t0aA450F
4MYKpOGzbqRStSUy54FKWdunxjxAxSiZTulSnGmvqlmT4wrD6tRY68HhCSE+TNZnJax5Hw8b+3DN
vB/xq6qtVmKEgfiC4LaJa/alm5GizBg2PvDLHZwBcah7ADF3WFx7+chkLtULD1f1ao8rWKbWdFnd
j3FPn8JS1dWWwX7YNq7Sr2vWPgp8ERkhtb2z3DCXDnNojNy9XsuUlN++TvIZWUMfKSTK2kFdG2GZ
PwuXQHvAxEQ3bx6xu3yn4cyj5fA2jVGvwmRm36Y0VyzeT0AzzG6cbHUWkjhmpkvW8c6txrJ+jzJj
uMSUN+lbgMHzdb5NhYmv8VPiaWRYnCRzo7rNkFxAEn4Z2pw9I1S2L40j/FO6Dp6xWGfQaBzpf2Pn
wWxqrGNqXIBy3Jjr8GqklSb2JdT0My8uplsAj0y6/t+G3jVkna6jcKaZ8zumWCV2021Urtap2V4H
aK135ynsbnN1sY7YJIDzbFeNvrxABeKCyRyinduZYWoX0yj8yiBXsk+aQPXsqLq16SI3nJuLmOm+
T7iIXv3b1D8sdjvstBbvwia/KQPWTSVg8Ije4pt2QF4VHUF3Cu75INab7/SmNDg31aG4KRD6TY0w
bspEqo3Nm7rpFb7vjet7BRlDVe3sBctN3dDUbHMzvqkelia0B093KgfK9CqL3BQS6PjqOKcS3QS7
ovnZ3NQU+6asMEWjsuSr4NLdtBeH9CiLUDUAnLupM5ipUGoiGMJX/6bf8LSh5eQdss64CjxxZIMA
NNnuZH/Tf5JVC6pXWSi/KUTzTS0CqxGXYKdWFYkkEIrScFOXspvSpCWr6mTeFCjNXcWowUKXmlaJ
iisuGJ7GEt1DAebuM7mpWaZNmnq7rCLXBJIUsWyVvlw0sIwLsnvJBcLYnPSZdnJvelk7T8Nz5HPw
nSu8Jd8UofGeNs00fQGaDY5To/mq25R5J4GF8rWKwVU0jtzZY5Sy7Ssgo4ScBwiEi4TCAEAoHZ7y
BPrgHkUU8gQ+XiyAvKaYjCYqh7ttMjMqU/Le4/PjiIYzqA2dfMq7EYebhiNhpPKni78WoFrIpkO9
wgdzfd6BW7TFkQLt5KtGiC4CTBFYK5dhgCDqWSsbacC0xlHLtVhtl36BgP+/d73/dtczuEb9Dwuk
/Z/ff9pP+X/+X03zlMjyZ/++SSIyyyvNc13bIaMA6+0fmyTvL8FNiz2OLkBcQpz5x33PsP+yiTeA
wiHc4At3vXb+/cJnsIEiLPSPWk/r34nMWmsy95/DKZbOtdIF6sOmiwmZVO9/XSVZc7uAeMASi/a6
5t8NR4mvaRRZclLsZZvfdclXnJIxN2QuO0eeHS4VwBWzOxUxRd2M7LSBzwTW5Ufr0oNi6Uc99k5F
M+3Lqnpasv7climwXSxpefPVThUUEk/byrz+w4x4V0Q00GnFVdV+Q3oBMQqxDdfGnm7xNohAXtcm
lxxffbCoC0F2vBKtCNXoPeZyOQMtznllLAFe0Mehtq+Y9Hdt4u9HVVAOiBjgtxr2hTaMRbovpIMr
J9X/2Hn0DH3vUCKa0zqkh73wPxQMLsbnOzHXf8zBem4M9763s12TYNJx04OVzwcRyQuVYkdDdFQH
R5SFkrboHDcszfojsVDnUzu64zdzhxF4P/9R9aV3Xhi3d4aG62R4lb27Ja+5bMylDRE/N33fbHPY
4Z5PcWPG/+Zb9yjbE/vsfG/Pw49ST05Rq6pglc0sjFgQ5bNhpN7xJ6XVVHLA3c0Dy8OionX7tbe8
0fKtTn9YSdQ+Vt/z/GPJhgBryFbr7CPM5IA9PU6G+c61wHL29NN4+JexXlTLJ21bK+x6M4zV0Wrs
a5y9dyUwY6A0WONAqnFeGHelHFD9n2pdbVv1FqfTPrWrsOXjdO9xNUD7duHIsnOBeDKNF5fCH8fc
5S2HCH/XwY136E2UNZhhLdqDOWqYJT9adYctYEep0sCgYIutrp6G5JVQzpx/a12/r9x275o/k27C
JnanySeRQG/3D4vGmgFfidN7FIplO6Yvl4Wgv4UU+CzcYodP9gOsfRjlErONe55omBhj7L9ZNG1d
O9l3kfeAReZAGcjRdZ23PKkf48WmEVMdUqW23JqD1OcT7KPXKKZcuS/vuyi5RHEfGqYdTpT5BYg/
e6PzjjxRR/qj9il+P0+2tBG090B/QK1w6cqjEDYg1NIM223R88HpeGKTSzol/K1yvqS6d1I+PGNb
/GCdS7krh8jiIKfEJg1NCN6lkLt5Nn+nXrZPbPTmcWl3hj+dC2s5NNBcQLI2myaiGoLe0VBO0YM0
zTsKFEPLibbFGHPFVMl7w2iEg+dAJQTs8Ko+JJghQsHymUBQErBr46Y4vMdqeGPXK4Je4t3nDfDU
spriwgrTwWtOTBWhnUU8fenb3Aj3OPnD0Rjsrybp+Hp3DiulgklHZbu+xaKEiMcazasqaqzsZ6+f
vypbA8SePvPScdft8+tSUFsPIyWj1xZn+2Bvmxhe/5uvRhYlys49A0NQI/qfGtCdMSwWdUDoGkJA
yXBI+m6n5aree60vqT9g4ipSB8gIlTiYCLP7ovF+s1R9YXcht0WDKRS8Co2LQ3bE6Zfuc0kuQWgZ
Pt52TOk078enrF5eioq/0JA3pwmjC85LqtpU8sqbZ9/Ggi4q8xA7eWD776Z9rV7zVgaS1uDew4fj
gAIRKZ137BY3dmHuq75i597zEu2QVGmTteSjUOO+KxA6S9/4hm+Swb40meSWXe1GXWCC0+LXcIgp
pIQwdFGCS+nt+sSepqLQzFr851YzTtrMAmPIrBOQI/A1NChzVRGBkXQfrqguuaMuaW8fKF0M52oK
qnL5higCkCMbxaZtnMC03T0Mmd9lR+Or7R/hgx2HsXx0qG/Dql8+Kz09sBE4ekX7onlRyDT9Jnsf
Kg1u19jAe6YfDBxwvZPfdy4zwNi23PjX5g9M6FCXwtGtD8u8eBvf8L6yuT9TOnHCuv5Lpgao8fxC
Add1yvyjVVFdXi4ftgHMx5ems6N//oHaYtIqtenvipyUnz3iuN/5ue5fytZezKCVbDnd4mIvlPD9
7w3oX29Aq4cGGsD/30PzVLWgXz7/1UTDn/nPq48NSBeCIEAQnCprNTmi1X9KXQ6cQcG9x1+9Nbfu
8b8rXfZfSFlQRDzPNX3dQD7+p4vPX9BL1n+jgVHD8jHI/jsXH8NcBbV/uvnYDrQRMH+MtFhEUdZu
//yfcCHxRIbJIbuyzUFnMe2s7Rb9reiidbw2gIVF7LBbmzBAeLvfzq0eYxr/ONxsnAq7WE//6IYF
arS1x8WLkAAoqCxTEbFcbnTjxGlH9QZuRtzEk2gvWFaY07PJANkkZHrtJiu64jiD2OStXR6zHTfX
gR3LHmMJjtF8tv74f+sAWetADEwh4Ie0N99N0pOKVfFsdQXBGjSj6lPGCcTXoXXqSwTO6CNCQLtP
bbt8dqh5ZV+Sx9Gmr2Od3YVdauwu1qKuiv3e6lenx8SkweQOtzaBtIJOUpGY9J3E1AcbPRdSNI3J
7HfFVKxU9qZLL0Uk8lMxFCoLBjH4x5qE5hvasnPW+sjj7lHS6ZHEKvqKlVm9NItkdY7Brpe8OdeO
l5jm25nS15pXwAJwr/e/KezjDFzrYWRMMSyZQjpjoihdHkiRwCHX5hqi+61jhkXs/Kot1MLi105D
spYpyzdehMDz5S61vQLrf5oBzs0lkQd9mQkpkavdxhRP7I1skGFJdeRPsqANQxjNOD5l025pdBe3
KOtjYdbivJh97G+stV5niHLtA7AjFaSV7oc+yPttlo9Ydb1p/lKYmV4dXcn13/fWV/afgiqUBzdP
tHrrrC0/nqZ3X7gs0DFSeusxXWJV0ARXugzcmkGC045PNVm0p4VV6Z4iTYsfOtova++QLbWBguvC
vKMDq97VZWvtdK+bqE5ZW4vGtvTessEk31nZ7h17zOTFTHvnrmThuO90GXOgJ7b3sTAAbHUR6efW
6O2QtnT/jq4LInTL4D9FGeBhXGUIb5ofl2xlzIVPPqcaPMTPnFK8tKQhdWQPlVakVzvKFpo65vQH
5Ls+HEsf1/daAjVFvnOVWoIQnE0VJyy8pq9u7ZcaHay+cu2daiovPseNRmUbshiHNLY1M5/ffXqz
tsbgU1iuFfRCqFu/1dp0hWSXX5qGdFaNmkkMM7E/alGNGPNpySLJaT1AMMPeNHIj5DfGw1u29DqB
cCunbQ9a+EQtCRPFglBa9FP7aiZ194QEytFE1z2oz3LS5otilReDrOr670xTdSWeFqczxXV0E7KI
T0xS46PSVMTdtpibZ/iH/nm1Kb8oCmMX/MUmD2dNU5yqRvVH73vrh2zn+IHyMDqv6zX9twabdNNN
6UCm40HXfI/+dttkjX4rHyl1Geq5QC6oJo4yOwLlxba13ekt7GyPWf9dz4d6Z/lT8tZZgjyUa2qn
uNXVn6nWUFs5XEPVIanUhjmddDh8AXXTEgMR75NDZVG2QuLbQ22ukntTqGFfofdeE6XclxHjMIpp
OlMwQvnEDo/Sb92izZ6QCbV6HXjka57Y9Ok0dPPSn5THAX9a/amiKnmzqF/DL91P99pUys9K44fA
roZdaoJdM2ClfbU67GYLxgiMs306/6ijKqQDKvuaK4ubQ27NxtUsHPXYdGZ0sQxyl5sJ9QT3Q6wj
EJMKfsY45mxUNNkK7X/J2IxaRjhy9f2gJdF51BvdfZMgBJ74Xmk/JAbiwGpF/0u2Xrwf8jF5SUCe
vhELKK/SMxnPys4oj5gKZpx1hKPAe9428ZO996zFPdcVrruNQIbELbjLwJ7PtX1nV111oL8EKxvf
+WOXy+YtnagXpdhqtVmshd+EZtuDO07YVUDbDvcUYvQPvfRmpjcPucgvj1yIrXCg5Ix8z2oLwyEB
elHH7NUeqQt+HLwct6VnAT3DlhEd/clofwitrYMBPuipcQpGh7WSO9DQxOk5qwtcClnx4uENeO3T
CApqRl/eGdqB3Nrlol1qazFYUdPkgJPcpMknW6+gE7y/sSWpPJLvL/Cx7kkGjCca5UhLW7l6l40y
DpWzUL86x8s57f3+fpz4hymo633FPPdSQHvb+rJmad8OIuTzI3nNL+4+M2V5r3Am4mZKoztppcuh
SklbYUmNsx0s9v5+UEtzlln7zP+X12tdnRxPEr4o6n6keZqPhHYUPTSTTPw2OZHvqG/RfhJE97+7
Bm4on1BlnwjUyG0KQ/8MbIHcsMR86FfyYVSO/M4GdlekwKsXapn0tyXi/Uri52GOuyMLWyDwBfeW
R5YC+aeJgB0YjkNC3ajco1RiOPhj5R+MfsTAoHvOaUGj3A5pTBILAsBvEIn2I+S6+mL0iIR1IyAZ
dqZGIbV1zvUuQcAek21N5xH9Y6vSDzNc18rqPvcXiBKYtw5wEsQ21mvj1ErywC7xKypV0uw4koAK
iqku+FbM8S+ZJfm9t971C1r8jn5vt3uzzRrEktl6z/n9/K5HK7t4IzUrdTdX91wFouOIMA2zAHb5
GvDVRioCzQxesSV5AEbTCVN2VYHpLlXgGWXLs8gpl5RGbOJoQ6zcu35b/yYtwmuJU8VaArPwNM5z
p9rHMxOVl2jmfjaMRcdyIOO9cC18K8akjty28Al56JteQtxCND4t3uQV8ItJ0j1AJNKrOY7NCTuf
g8LKYmYD//PkUXLwk2YlnMeii56J6vhb4IZVYACbDyJDjBiMzATzI9XirKPyU5zUH9KDCpnoLWXI
3qB2pUIeohB5DmjpyR5VPcznWZcFmVgj2fH3W+58u9G3KbzeuzbKLZ51Ux+vWIV16A0UBe7idhmR
e4j/vSvSa/ck0+K9RRblLjbs/EhaaCA5pOmPxNmdB5Wb6pe2FE4QIb89xaNDYXED4IGyUtAiZRGa
kDxDDCrJxczVK9nZBqTpRKWpkCUmMd+qjy09cXtjLooO8xbmkK1J49vLYqTmy9A2E2WFSVrTloKQ
0zs9SNtUu1tb8rYJpTWP0hW9c7bwJx0cZtkjOZX+NDk/7ZvBYMIxVE66pD97EWSNR83mfTVF5Qkn
F3pHLcC81kvZhOQwyFLYllFca7lwKGmqlwxgkdeeS2Fox7Hj0NS4LX1NhEtR3aI6IyzYDwSQAJMd
zWxaGnKaLYybmTLoc+2TDJvSKQ3kNCys4grvl935Vmgk3s8Z08phAfx/XUZSoNwA03vD6X9REmMe
TIpVOBGc4Qc0/XKvt2L6RkrnDWDZ7IL5+XyG2GW8K0RZvMbkMN5UXXQ/pgTH57bp4vGTv4cg8ER7
DWqjNb2kndntJ6NoPofFqk60Oq0WI7fI/+AQM68wrEmAaIKEG6kdiAumXr71woiAEXgcWZLVN5Zo
4W47WeOnxhwVEkt1LiMs6fXaP4d1MuI3ius4+VjyUuxarhAlu2ih1yRpIzkESdIYryyGOqoRYWJD
5ixPbOnlmQae6MSKUd1jFY8+/X7Wrv00J7+lJsQxHXLW9FGprbzyOgoS4Ddnv/AABJO2ZpFP1lTe
Fbow77iAQJs1DDqB7aEc7r0FTxpr1fKrTHpoErW+xm6s7rGAWbrXFLE1fpGGf57GuKIbkv7bcy7q
IViArvyYmiI5LColko6jcU+As/8ae3z5e7bzUFygc4es/2ZsND2Ve/jCDmxvaMjMhvQbboJ4Mc32
3Y/kSatL895XL9RVzBio13jSRGO5aE98c0C6ilY/MjykBft6hxZh0wTMrTtmiq/T8L+ohjV/kZuF
izXFdfVzLlveZq027YzIHtBSF/MxZ8G9B2itHewkKhCahP5NEF3dp7PnXGvu3UeHXTEntJVzElRv
jfQuXHD2mcwIg5If8x8GIaLzknXFwYRcGvJ0lDvaPPCPtb13Jyhh/yURy8Op17u3SBXwdv1C7DEP
0A0f03EY0ItVHKVrU8cBrEJtjGlmHignWl78aJivEGTNsF/DxS6ZzH2txeLYLfP8PLtyokaEJ+9R
61X3XeGMOpnpkB3GLlJvlFDs9DR7JYe5SXK5cwZIK4l+t561Q939mP3oMfLKx4p5cWdG01M0FCTJ
RPE0UyBczP5ZzO6zrIiae9GTTLU/WCKeBdmkzI3uZa6tbY4Y9MbKXHUvV7G9T02NN2WDo17hM9BT
034oGjJroAS0+liz1z0VWdkGtYuT0/cHAOIVviUjN6MXLTG6kzmq6iEZSf3VdhGHA2jox5TAQziq
yH+q+k7bG7lnhngU/R85lBCENHbbkwLgHOnefdSK5Ti48zkr6gnjf2F295bb2nfgMNQpRrfHhV8f
09muuAoa8TeAEZsnUtjcqM3kNZ6YRHXS1tRbb2pv5pjmsHc4Logh1Nk1KX5Tgot3rh3s+z7Nafvg
aiz0gLWt/cK1xcOYDnxbETOl7l33kd/i+KkYpAdFd2A8bCPTOrmYba5G4TRh4sFICsaObjow16n+
I82UWQc8AdOrG6UN7k03zz74FQCJxqvxaOp5bgZJk47Jrhlj9OUyXUJtBihsm0v8jB2M9uCEDXyo
r1e8qOhwsHX6CLy+KK4yEd/UpI2sCAjgXf3Udj5L2babqpi6k76MlNQkbn1dsFW6e89eLBzIEneL
SS3c69KQgld+qQA9tWVzj7dvgdegV69+X0A9xhqtfWOXJCQkOHH3jdLNUFGr+2hTm/haKJNrlmOn
9o5bj3WKx0Y7uw0+nqFT8SGlXGajoPQk5B60hPo7dw7dBVsHi2DvUOr455nUs3I/RJpxpnF4uU52
rp31PMp3QzkboTGnLEA97LQcYvGc02mZTfkZdLu1i1YYjdObo761yDLfubnhnrPIMxhp2/KcKK2c
t2Db4yPAovkFy8O8GYnMOOjsZn/tfNwdDIoRZOu25LAh+e6i76bqQTeVs6vbJD2A/s8pjsvX/4YC
5cSbZax3jhHFO4VHANILKJFm50BsCbJuBeiDDMGDKqcpyGOLZE0rp8PQ4J6QWkmy1Ucn2ETN6MTb
GBh0IIp49eCM9vKnVzzqbSPkY9I5PT+5zelPoyRLbRZaVqtrL6JJy7BM0+6XE0fmSZIQ5c9W8ys3
K+9uJId06mA8HMepWp5bfymP82B1YSIbm+RVNVycYUl+qZr6AsJQAlejRpvyFmyFCx7DZ5bvCxOn
dyVg9QMdaQ4YhbznCC0IC0atnlNDFmHi+ubzUAhkWctjA+31dJ8x4ZfHZtbYk9s970IG5TLAl5jt
GRBWX8783egL1HaoCRnO3y1zrX1gc2G+AAkZA0Hs6I3Evv5oYQL4Vm4rCFKz1XFiU0OfqGMqxpPW
fix0e9yZkEQukovP0U+K4jtKev9aR4oXjuUZ7xQ3R5j7S5t73mBRa2Frlf8992lZwViroLtoC3HQ
OIatDW9heFxcm/2MNuGThnvcnpfKLB5Lq5seHDjfXGk1p//QJFtP4p88XDUz1ZGdgvuUUYrxFDfT
9Fy2zXCwAWZceCDaU+s58kzTvR3weGJv47q2TZQxvsViPTgjfTl3CZ16ejUmP0urmU/Uh5b7TNU6
k5k5HtxqMI7YB6Z76jGr37pRyMeWxf+vOhmKu2pK9X1eEObXijE6uimLFzxe8x08L/MInq44SKIc
TxN+R+AzQ+IeyPMMF+lxodxYYm7+iFo1+64dccZbo5Uc6Jpc8JU1eJzwVtDUuHXcKtoLr6zPNM1Q
+OqUxbMuu/YlF3b3FMnK34nUxKbfz9nFnizzMmnu+Gy7lnqfO11c9cRi7Qii4romdk+DyKmuKEgq
E+412aBoWtBgcdo6gyFxa8fecSgyefGMYjiYzqjfyTS3+I1V45YrbPREvoWxGlvslo5uUgLt5JKl
6AFIMG7iQ6s08lOtJvhBpmoM3QjTN24rXfuyFxFTPrI05IaX8keaNE24COhpRtQavyH+j0/lUsmD
ndZGaOc0TzmRk50Fz3SzceauJIECU4kLE9wypljrEa3TDbxZ/gd7Z5IcOZJt2a2k/DlcFFA0ihL5
EwBmxr5vfQIhne7o+x67KalxrSI3VgeMiCx3VpRTcp6TGEQECRoMUH363r3nVgeBUH8/pM7Bauh+
9PdJqLm3NlEON3gewjsOpmK/zFXybC4OGSHlUOwGxLu3a1RpzFARgcWImPfloI8koA4/GJS4tw08
RIIKOi0+z+NxDdYx1p/a3jHY/woLfFzW72YlFKqklMTNPiIREW9l5uNNWT08Jc4+NbUo9ZKwLU5l
yuEPqH/6hNgS5QtL+rGLjt6zC4NQq5mkZEZyt0sfCb+XfcxvQY/t5RjlTisOxFchRp7zIWEDLLb+
4FBJ47KzI/1ByW68jCeZP7nRfG8iuTeO5g46C53CRB4p214sj0N0exxFbXKEZpSGn/4eCuu+B8RS
E1EfRfUoQXmUGxWeonk+0kzKU+s9YFbmGdI26vjhqTNFRKaYNCziXIa5SPd1o8ursI4xe9mzpdsH
qlWqZGYPtAIF2bbOe8xt+x5525SDgfaqao9Sl3YVUcH1bir6yn4aslBPd/I9NXd8T9AFiERILs8Z
fm4i9uRzqtOTYwSSnLLTzneqh5sYZNWwMB3fQnodnaYZ9DK0OnhAZuNc9SZ+BC16T/ddy0RyIGhJ
/W23AOB3Te0KeQdTgiabC0oG7dQ0cZT6lLV0+9qY7iM4LUwW5TDMr06O/7cNbS6npr65lTHHbnqa
WygxKUtEvXQtHH8cF0MCaW2LW4nyRKDXJ0TwSMItgV9ozbgd3xORVaZ2vFPT98iie7eVFqz3cPtd
mtRTeQJOhgM8QhH8HpNJ21IbSNh7b2WOFAHBxCwdFobuHrmZ4WLQoyKChsMHQ6MQP/Iq8RH7ujzp
tXneOfisbihB6J8YPfSjseu8JEPMEZGdc8K6O9x00Ed2msXsuyFu1NmSppkY53flINPzaJCXuZqv
8QsgZcgEOiyXOFwkn1Z71LAOnZhlnJ3hn43OMGCWp3aofS2gM5ClonP8RMTJShnZFqqHTkSvrUOu
jN7Y2rXV6X2Q2PaTis9K075XWwY3RXL5PenD5KAZyM8G03WOyiXvGYuP1mNHbBGmttAp9kywiWiv
EXNaWa3DeAhvB8kBPZJsmFYGZpDbtB6plgKKZIvi69iN+VnRjE7AYLnx3cmNLuFEdfslKjLOM2ht
mGe7QRKFE/w94GCEfCNhsCj6TpwtxtxpaUW3FGovOvbRp0KXyQPQAkKGtuTzinZXuBuWDVc1YOUp
YQJtGerzSHoi1RS9tV7W1UXEM3eORja5DrcYdpaf7MId2Pe9NbSSeN/ghb7VYnLc24hE9yKVjM+J
5WB/6CtenHmJ3lp4bLY/yjq/WVb6/BR69uVaSx4sumcVZ56uJT/+P3PZj3NZw+F88tu5bFL949C+
lG/f//FW/eN2yH+e0P7503+J09wvNpltZLoJjA2QC/jFf05oLecLSjDXICSO2DemtOjW/mVGcL7Q
1+TnDDrtrjI2OMFf4jQpvziWrtNY32LqMDg4/86Mlkv9MqIlac7kl0hmPtJADqcz8v2Fc8B/zAby
hJpdL+0ruj31paRDjBpSW8lfya/GfO0g8tkFB9sVYVexosZaVNthbhKqEDbuJj1Z2lvDLam97VHO
NvZ+K2oZfbRae7Xyzmf0VAfXsuPdWoAqekkyyej6GE07PFTVCQYpdMWtKcGnm5hWfqSvTT6RRZq3
YwqdES+CtjmitFD5cFjigZ6mY5Xh1wmrrsN+O/ftqZhCtKFmLQksbkqBmdCERsY/yxKPtqVY1s0J
YEnglJGG7yE3pv2cNqASu9blNyZu354pWidU/zJervJCTj9W1jFtwzAkj1lVOay6lEeccTD4KZ+g
FHHSCtmHQdYxxl1cgYQoS10SpgBWNXuCVzLLg4fl3lL92g9h1bYPVFFgwAowb3yIXOCmhqjpRVSN
tyn+4EvHaRA6r52BE0yM+vGgt1m4l3Vbfk2ztroPl87W/IIy91WuBjKyCqTSj75H+eOjOR9tj5RQ
lss4waIHMiXkEI4LfT5dwzx5IXOc0xxFfvhGdnR7vQpZ2ztmJdqwI3K+qEkBSuorFbUAsmgFEP6X
E6B9hqPaxc2XcNxJrTkDm+PCIsZEltIUQoKZxadaUrNfZSkgFjN0x4d2dNRMwlNnGORZkQGU9pC6
9tYsjMdaz9z7aq5iRJE5joJFG+0zgSUVFxsT7NPFXnqTDq5p0Z1v+/bWxudR+pWppZdJb0ZnzBQJ
njVDNgjRgIFwh+QszCQi/9jOH63K7M+TFHw7s+wxhDKWW2bvaf2A86HOGV0D1srzs4y5OWMY2JMc
vuwCRXYSS+1b1BbqpmLaxsFtiMVVmSzr9RaxFu2aae7HI8hM4i1TrX6Pu5YlOYXFsfHqePboHqs2
xAFfWOdLlNsnllHpob+MzfSQ5+iDtCazaINRLj2lWP1Sr+E3bK3EGSWTK6waHZDE1NJWi0kh6yyX
DsL+s85NDXBSoC9umQnB0JihQjiUUw5eUVHoFiOcBBMQBsNs/V7FM2ilKBPa1wEz+iMQC3Yzpxuy
OxLd7NsKNXaFW9dm/FcjB/DEpEGH3WBlsHQUnj2vLQucG63TMFUjCnHwdDbSG5tI+Fej63Hmpp3u
XK409Z9DASXFG4e5vMvpGl5P7Wjo5O7mxoWVOlhi1rCEkTLBGan9xDCiV0WX75sZGeZVarOfeUxl
YjPoG1HlDDNhD3kGjtkjcNvLfaHqEEPrWMD2nofiqUm1RPM0/MWPaYijxS/DeXnpihD7yySF+W1U
A2Qxwpv4xZidGSIqMUG+ZFI7eS4XfC4aI3pyVTitu95Z9Qv8A9UVBip60jQzQLVJUEIWFUezRAGq
feNEM2fYx70j8m/syVQKXTwowI3AQ2kQ6YBK/EYk06s90U2izmlm5JEmsoGA7GdAHMKZ6rNNbPFV
ixJ3qxzIzIqQp827PqrnBzuajDtLzxChachmLgogGoWvNWXCYzukuF3bjJvjIwHj/a35X26wlhVz
QN89vkLVSn/bzVti1NqiLULPNRfs6mGnOT/mvK1mpoTAlnHY1NPI4KJPcq/B2I3THPTuwa5HvJeS
8Roy+kQHQpwuNRQoyj9YAREnn4uelPXZ15IcE65Zp+kThXRy54aZe1UkBqb4KQxXaADjhGZC2QAJ
QIeBm8HDapcvuHHrZ4HihXsI+BMIuJGFr9S39bJHUZjyrjdk0UHj7pcTc7WLwjdEh5s5FU2e7Bjo
MR7IHc2UO5i2ziUOjMHyanNYj7uqi1o/xA6mAkQ+xhkaf6imWbvpB1obCUDebuMPgipTT8eF/2OS
yj5LmqI30HUIxwkSZUjO4egBRt/qN3fUuC7aE33F6aKel1wPVLLqd5IDb+g3zOMNz7AiwummrEL6
GGWle91n4brZk7M4ZJqiE4u9CEO7p3u/3ofJOOhAFAYUE7oyhhczheDir1O9tD4CEL4vekuEFXQl
GGRAA+Ag6p76uZhXjck3hnEadt1dkVUtb5SEcUXBycqob+nHken0azC69UQ/Hl3ES5PSZPfLkZPa
nqrSjI5yvXOvtTLmvOO6c29sreHkgSnIwGyPlIRuZ9rgUo6N1HQ5FffSvezLVsuDqEdUs5OxW6bH
CYa96nrNFpQJ45ITWaas7sVqQvpZo84Cg2oG5J7Pdo4OA9oygi0o5sMLNBNt2k1Dq6dIZXCYedbM
dubLZMIuxnkfkg6sRJpCDb7wr2tHy/OSvYgz4bBqOtrSqqdzOquFVWhyGyM5yYltLc6nMVFXVoIm
gFPNyoGM7kZqXIq15Jw2rGLk5jSyeNMzdqH9Eq/hHCywbQDBxgR6Bzq3t+X0tJgxPszOnO7SfHVA
xOS1pnvOZIQ3CVYvkq1pOmiYPVB9eOTUFt/zEmOan0Tl1kdfeito1qU4N2htPoV9iAQA0Ih93lh9
bftyhSsALKlOdTyKoX4DAR19kpa++yd1Zu+wdFBl6ZBt0LMKK3+rwnq5b+HaXdZkCwqPEUUI5wFA
xQvPQP1DIciCV0uWJlqmhD+qSS06Mj31xNcOvlHvj83IfJMFSF3qtUR2H5Jv/zXSJnFO5TmKUzIl
oP1YOgK7VctpSzV5Gh0zRsWuJYQoLxcePZ20RzkA1oAOw5fJ5ItqbE7FdbwU9PUrU/AFjkJYdxR7
TsRWZrN40o7GWU4w+X1jZH0STDwEt0C558QvJfh6fdjAgqjTx2sayAnSIpUPZxjDMGhVoZ5f0FCD
5pGLrhqBvs5hGmS2Fj+qpKEx33Ro26+nsW/eKKinW6PsxtrPqpFWIymv6hp0DW5Qk1b4ZZMXZKGP
3P/HrXN5OS31xioRudik/FV31eRL+C2riYLnLDVrRNDOir2v66McHi/7N72ReHF2IfG0bLDIFPMd
1b75LY/AiXogLNG54EJEDSLc5hmYlo21si7ZJfQGzVkYZgpruz2xNqQEbfAtV/p41zA9KACAJy4D
gVm2Q2BoS/fDXex1DFCL1Ik/jQs324p0OgE1wpQbkxFq5RPpab9iy3WuQW5B1F5KdRWKLg25c5F+
ZfCQo2LqGaMThFGD+9hW+WVvpAzCdykDmRdS/wQoHOZo2l4LF0gV9N5wkxQmyJs9RuD50ZUrLbHZ
kGEWxMDWmoNeNZsaejVx5nUCCOgGAUBqnEcD2r5qrvXLjgTrt2x16PCanc7/XeQ0ElsDTu0E5CQJ
QBfJpzXLqpQYwgmfcKs5JEt2TmoeltWKDb8oVNTtLV5i5EFNNl0ti2lO+3Rc18FnF9YeNBeRMq2V
WmS70U41cLFTrT/n5WoCpaAuSL+5UYrcc9AQ9+OyyDR1qBtTxI8OyjY3sBPyNhTfQl+mt5M0u/oF
rb5OF2a1s+ieaZeJd4Numk7JHTGYAPRLHy93rf+cpbGtf+t/Pg3rAsvT787Su67+5/9uk55z9EvZ
V3/zs3+epA20zri7TGUbAv46VMh/naRNfctUt02wfxyYf3H163j3CRvmp0AGcmp2fjpIG/oXqaOb
3oLaGTCgov53DtKG8cHlZQmldPqpykRoIgxLcJ7/GRjI9JxRgDsVPpuk2hDHi/2SaEPfHQSe93af
uBSCbPNmZvgrHaKzTJcMhqY1K2o/TpGHQemJhvRA/1lGLIl2BCjTXaixDIEetHcgaohlNC8ZiA0O
kh+7/143TCGOrRRpc7+6c0S6bLH0AHlyo2I+VJXLwcy1tnhSaVm/9HFCsWow9Zl2iRlX2BxFEu8W
yqrrjk0h8oeoi15hgZNNW9ZdEvmyHbVyZ4i1e2RzUfOpszbTPV08gHdKs6MOIYEjl/3QJYCJnBjC
jmUpzhNFjn6XHWrWkHVU+roeYUVBA8ZVQNsug1bwxsEuBKY+FwjkzocpbaNDk9GmuDXW1aTTDHVa
T+9IIEH/jXzCuSjdNXMPjhW6/dd5Q3diXEiLvWZW2joEJYRxOC6GxoE4mAhfXQ6pEAtcqSmLnzmh
mrfFxG/0yCiWqT+Bty12vT63p2uRWbdr6aLi1vVKhHTvZAkMSbOInU96CSQ811I6kOgQD5nZVLdC
rfkTSDex8nty99k2kvx1XZwSyWUr4mJnLS3Sn6HkprLx4pDYvsDEs6Ar02lP6fASfDKYV2bXhTd9
H67flzGzX1w7M15oPucr0gUjBmBawaHhTAyLz+sbl8oitp3xq9BVJFnMTORuSnSqv0tqKzrGX1el
l5GTG2+5oYWwn005tLukN2o3aHqbVG1XtiDvtKhW/UU+WgQ6g0UxMXXF3fgcG3QQPYPobNi3Rplc
Jzrweo/ueEMRoPXaQ78u0JdSXPlU/CARLhzOqbPHXkcFAwyvPDXycZtnNszKiQPqp5sUeGx6JAqp
fw3TZAKuhXMWRE+bE6ujVTwcnB3qasX5ZcBojMOEwxpiuvSawQl7KExlhSRMpCkRFV3PBJDRNufE
2spcCsoyEWJPpBQqPzfr+TcS6j/lzgDQLopKcgAiR4d3szjQpDnEbvERjV0N8IKaQbigw8i9YBfO
zD6g16KqQFOJ9WybpUgPzB+ZQGBPzAHkMCyso+PKHpE/yaYnnHdepynZET0y/piGgYFSsbb6I2de
fguuVesHKAnd2aVWyfmYtlX+Ulvwt1DklTxf+mL0V5UDrxruVmzAuFCcGqc4WknCyUf4eA6DA+T3
RYcYw6WptYtyaHVeJJT5Fi3DJicRpX7rNDK7pY9WB327ELPcEUR1Zlau89BwqrLBH1iobjUUH69D
U7cvaWijhYhGZT+6W59+16Kr41lbMvZMsyD3JbDsMnltELbTnwBpDb8rqRw3cHkNSDdYw/Reb+r+
ZFUVi9hPW8DVH7Ft/2DOdkUjv+/++79+dY3YrMU4VphqsGgrWBbuh5UUp3pG1piZ+BrHw0A3QXM6
zAlo94/+76+k/z+L9odLfaC8uqHlGKsVJiBNCtXtXGdxd3Eui10TIpkCDR1bb25jZvue2HuEgjF1
WeTUIfBpRz2kSrd3v/+LPrRj//jstsUHhzXjstv9uovEKyD3YqTphTBhOKbbQP/Sacrg91fZPtbP
cXlsHmx9hgnWg4G0qX9IvQWIjuh46xEi59cDhG4N60LVa1f418xLV/XNcdEt/Sef7W+uyuaNWJ4W
kDSxGv362ZSTdqrMITQoCx7JEbI6r0bLapUZZmT12Vf7Me2Rz/jL1T7cyV7J2mVb7TzGY37lwavc
Pa7et/uL2LvqgpfJg2njpZ9c9eOj+/Gi29f7k+EJPWjUxzMX1UucuSOuDK/ayIKZM3zykuif3c3t
T/npUkVXwpzZPl+zw5/kN17oMz30VWAHL4fnLrifvOiTx0bfEv8+PDe/3NMPbyZUelgyWDS5p7FP
ioJP7rpH19CrP7vS9iz87kofXkyly3yBOLJ9OisQ/nTSeQ8gxC/xeN5DNDv+/fugf3a5D1MQKQlv
p7fNKue/rntxgH656/bxRXJMEsjh0+/u47Lz8TH58P4hvilzfbuPk//KzfS+ld7JD//24fef6u+e
EJ33W8CQBXv1XrH+9ISkBj7tpWXpbkeCr+C4FHS5weUPlEeIvX5/se0O/f+/MCBbvz6OppWCUds+
0rqnuvDbneWjNPvssfj9jbPFh7RNmcBEIaWl886b3Wvm3323Di8Pt/KTd+uzz7L9FT/dOGBMWlYj
y/LM6/DQIEB4SL3yJPxkOfzkbQIF9utl3BYTdLvdMu2IrCy/8yPvm3PunHRHv/9qjN+/trb4sCrN
dhfTkuJCxgGcKkuhttMv0L0FelD51g7Rjnfaeif45Lzl8ffX1n+/InJ0+/VDLkaZ4bDg2vTU9/jb
grvCX73voUesjFftQTN/dlv/7rH/v9uM/fEgFvVzYnMuQDPHMkWvmld5PGKH90MPuMCu3EWB8pX/
2c6tf+C6gRD9ecPB+/rrJ3VMfbBRQ9BRD74+lAG9Lu/t5Ap/778swFd/vFA/10b6tsT+7j37sFLh
/maQ2Wyf7tY46R6qi+ZEvoZXI8ptYFUvyx2ZWpfyyrr75Lq/305t8WHJSpVmWD2t9velP7+szsMA
A7tn+fcExwQ/6HbzFAnvx2dr5SfXfX+JfnoX8xnBq8i4br8H4O1Pu+ogz43g06fm764D5x+ssCBB
APfzr99elynkT9vO3eyWnc72JgOXK5q+e1r4JJNcd1elPx4ArZ+5x5/c279b1X66tvVh7UyadMmt
afuMAZrah3xPPMwe8uW+OzaOwj9KlP/kU/yUT0Fxq1ho/vViBS/9y5//+eKl+P7f/3Wokn/+z+6X
dtMfP/KXcMP6Ar9Et5gi/NFW4nH4S7ghvxgmOB+6TaZtKHdbX/4SbujGF+m6LAPCsnV6ASYr7V/C
Dd39YroKmqugJaWDMPq3zPXwjX5dCExdN4TDOQ+blm7z4H54YHUzVgv0WoBjTrVx42eydo8nUNMn
dMum8GIuh9k9kGIKRsbeMnoBpHckDtpjuk2q9fhNhFkLVwS3SHQ6u/hLwTKmGgRdu8031rO+Ufw0
ewUEBtFUXkezGtcjDc2sexLOlJ2zjZkqESHOgrTJj3K84ztMYoUv8hjfHXIMoifrjiHQ/JYOUGRz
QFv3S6e2EV/afV97U3xLNSPxCWAud2qW8FEaQRaWbmG3NGa7P1gKVrEYRXXrmiZ8YotmLBMXvAru
atjaCXrU6ZXWSkwrTYED2I1EccH9mGvGf2S6AvzL7A3AnSeGtkNQHBsECrrOkz30yv0Wgpin8TbV
UHDtVku6/UhDEfUL+VHdjSbjqT1P8f713mSvQGIA9KJ5BhDctW9rOk6ljxR82YYLjDGQL+DXZppp
nzZDjQlN0kf2M72Jr3Hc0tpwcmsoHkutQv1XbKmlIrHI2lxpCWT7DH8ntvCVP3oHT47/qvUCcNl7
3GlqT+kLtIKa0q2tDba1deQDkoKKK5loVcSKNDxQvBXw7K6yrOF/0ZhTlrejJadDvzAxj8VYXYPG
3eu5dWzXif24FAOVLixGfGmZOI8tVKfNbDgdI8T+vu0UlM1FtGjSJUpfwpE0mNdOHGDfg9c/MSzW
5hZRm1bjUIJ3nhlLd4ZZ/Ee8xsfME64Xh2eUXFrwC8g1etFf1A1/1RsWfll501zfu2n75hQpDkS8
xjPhawURcT7ptQAAwOn1Z+CgGthIaRWWu7oIgW8S/JbfxNXUSe5TtpmaYj5t3UXdSZO53zTubLR3
mb6GEHtK9zYf+uh1lkA1/V42aXjM7PhblUm/Wsp9O1pH5Wq/xYxfd6pMX5EGMvSxV4QoSbMfrPiU
6fdZTk3oq9osj3Gf3HW5qAk4ijHK2z+QQt3kWp2eTrr6ge+WHACLKZWRUzr2+w4FgR8uIpgGcbdW
+inTk5dZqV2uWYc8ZwyoNRXOtCjfCeQGeDVcxtZxw9PTxWdIZK+B52f7RC+j8rBKw7D2EP/d06Y3
xLlCVVIEjq4u5gG3ki0fSEi/zLXpnCfeSTleTwr7sZknJ33TK+QjpZte2cQWuKl8KTps/j7iw/RG
i+zH2Z7L7GCinrxziL74kUODKU+BDEQ8NNLeG4t8LmKc+6if6vEERVv1FqXFmB3PfYNqsWBgTx72
bGYXtC77+KjlD2nP5JoMV4vCDVUXjYYOebYBbE34CI/nQk8A7nWjO90M/RqSakm78ZWOmCX2+ib+
CQo0MejPDrJxGU9HlYNHSqTAQv1CQRvdRB4iPpmAbq39GRISQENEiS3pxQLLwDzgJTTd07Bp6d4U
UM9I3qnhItG0LgyMXAzg+z2yMaPGohTj6HTbIsOsSmBDMhFlfdI7rX2BnFStxEQvyL7htuOd2lVl
Od/Rhcvql2kOjWc8t/Md2tlxRv7ZIoZV+LZsf6oNDU8ILz+2N3ITO6fm35qZlcvNQcyqEk1sQl7U
d6wtVRK+q4SnjV2k1GjvKsZQ0bHj9kiT0RiNHS7hxU2agwWApA5MsyaJaNxghioHqnhcpdAgMAfK
qkHGt3QYVOQ0hpd4J/mjBbyMbTyBK+9ximqUXXIAwXGQ+Kv7AyK4c1QavlOrYi+0CGZuXZ7n9YIm
nUiiQ9K20Q6S/PA8xvklPPzHMM6v6qk6y6MWnVQ2XcZG3+/LFYYx8CIaBPb8zQ5X+7phin+IRrMJ
WrsBdS/075AUx8OqVRbTvnDdz3aWfhWNtLc2Y7QvUPR4eYtFPJzucKp0sEXpg7p9nxxneFavKjpo
By0xyKoWtgrqar5ICNo4qLQAUlzB129Npw7YA6zLceU9xUDYXtLuU34dwtqzskL545CX5zy64SFP
4nSHHTkFX7fOZ3pigZIN3Ws9JjZyNokRT/gjjruweCrrVO46nJEnSaGmndHUw2F1MbGtE3BTJQvj
MFjLSzo1Dw2GZ5+Uswt0UrbXLKI5ASkjbjP6tBDG4yA36vuyysWJG1eIxG0lTy1+0IehnOxtCyGl
LXq2O4ddBMj/O/nshz6oUyHTLf+lZlyRSvl1jQaA6BtHBWcNBrs6Lu6xkGneHPLRQ7uFKGW05SGP
B3Fd11hJ1bouuxXg2hqjdmNPwKBvo2cBjnIRm8bXbstuspBPn7ZbSpcXS+uiG+fpNNnSJPIa686U
2KnvbFYXWhBpS3BN0t3mokivhtE0vg1JmT5Ezli12Cho2u/WRZk3bJ/WUYzrAYId74NeR/a0G3mu
n/G6ISp0dNHu8Z/A8lrVKI9axjtPKnG2SJnZKkte5bXfD1hOgLzYhvGcxk1/mr/nmU5RGdeeYqJ/
qwM5fJBzVjy1CHz8sG6LZ8b/DL8UETSAAjR5zc7RzB6KmOY7z1A+nUikVsdDJYYHBDjTG/qCBUlF
ucWvYgN0eWT16DrWV4bsq1UOATIDMPZbbuuyVqLzl3X9TqquuCK3Jkf112iHlvCIc5uKSyFlrOvb
jMZotjNjHVRcGekTsb5MHXZkKUrL61isCs5QRljbFxkazwfZzm82QqmrGHL+cK9BVDAgBMRoD3Zj
nNhBsraTQ4iNsSVVp1FlfMuIXSO2NI2T25CF1weujJyVff24kWnT+VZYiBtEOfrrYg1khrQrdkHo
jK0P2ZnQmxKZWNDJpb8tYrd46Ue7lkG9tlFz1AwA45I2WwYf34/+3GVwUDFb5M7xgjRy54RFe9FX
AvfaOtfZNbKG5lWw1jEuqpY+5e8clx5iK/KRMcmqU6ohUQSLM1uXfZVMBsOq1SAfoO7Ea+agCzl2
LQT1gzcacUvlobmkOSPzYMHsMiIHoedG0dukBAXTZLk9gcY5krs99l/9BPGSRhd9ZFnGSg0cfHFI
OQT3HDhaLlemHA6AndxYv1ld/LRyJiSWZTjJx/yIDEju2RqJ+RhgRgNFli3bRJkVaJZ7aov1SsaU
U0I1/PHTayeI3fAaCmHeKzz9FDg7NrCLwSIp0TNlwdIe5RRtB4B5014bU9Z3k5MH70zGU7+vhMS1
orAd71XVUcoAGaagUzaslJ2JQjU/oZ+hQDuCYTPZ5f0uKlEr4qFRCxTLqcNXUsGaAF0J6Zd4Uen1
lPVqpzdWw6tNrA7uMUbNZTVi+hvGFf9fArJHM8xq44wXUHIzgmzOYgCk6UObRU5zXa5k596mKk0W
YFxuS8IzJEGY8BM/s0zGxGgIVXfolIew3GzvvbncZxb9xl7S1npL4w71iSJOqVnBcZER/0jsilN5
jdP0/ZWm5HZIkLLOjlyjQlTNSaN5HMdpqPdNgeAb/SY3YymL1eEwEYtq38QaisemdKe3ZRgfrNR2
sCBO5mXjgqRZEa9ZrzhbTON0Nuvh0TST+tCNVf+iLEJQ9nidJZAV4YSXMXvNM6ALfMcoAh0kLOHF
ECJ74WUGRHOCsjCLd6bKwshf6bCGm2FeDeeJXkDNit0FhRp7dGsc0kWC8ONckVoPgkTb1ScjOnfP
pmSc10MfE36N5VI0mK8ci7WqKsch0FyjZi7a1suhJkAefqWN2Mgz4d9re3SJ8l4jReQgmcHjf20M
7WITeELQaYjBno207s51omrGI4JPCt+pert9jaauQhiIyZuICtDvEFgy2ewwVnYtxdlaXZau5hxY
C2Xn43sWCzwTPWEYil0oY76qi8ontdxktzXKod/Fq5zcACNsPV7UzlrHGIsXNrKoBJy+hY4WDYpR
P+esy45PUa4f8sqgVKpqVR+puUjUDhyFIJZayyCvAPPEdy9nHKvM/MNGEkKEsI8HUI8LyFfDTeoQ
2OIRSdhrwWyOYXxG000d84aXyY9qTCLrPOq0iuc2hIRCSC25hZ5r242zR8Fe3piM/m86x8Br3EXz
y5oCb+JZu06TSK92SciRczKrjcJhTOlhqrNjwGfSONXDwSWzSmr9KQLRIeUgrDcXiTa2z9YUo/8T
cZ1fYqjiIWet9+3ZAczqdIxM3fIIzPoaaPr8rJrya4yZEVLkqD1z3Jbfh3huksuK9wmkU5YtweQA
qX1HHMRrdIrSEcB1BWoTzebV2lTPidXc5YuUB2JdTpToaV9mDQUniOwApILPVxiRkT6TAodh1WF9
8ia9cj3BAuON+XBT0iIMVhTapEcslj80ne3VlUDZVUTXtQuDK645RGl4Hqj3iIS/XtziVBXhiUHQ
CozrfqZ4jOyY+U5bEkZmfkcG4apLHtBxOXSpG0WBKQnR26HogP7buKnm5VDwdb+O1mq4Zl/QfWsQ
yjgOs8HRjs10dhJyX/rGuotxKt/VS7c2AbZYOGiN0XTVMVJ9VsIFhYgBRspO1Z5tAZt6hgv/bXGs
LgOFYOTXKbBlew+7hgjltHQ2gFfTUjVPwjaeFawcDuoo2F4n/jUyZKKFoxu81/j+QMqog7OB0/aN
3WEMGJWeH7XuSNWoVAGqid0kvuohC5FPnBRDfGpOjh0/Jj2Ao0RLjtwCClOaxdkDX5Yy7kbHSYoA
Y4LueElcxLdgFacs6LpCf2xiaAEK/0CC5OSQpCB8+thkUAcpCkOFnt4XPRSVwCVpycMPysF77JR5
0jDRKwmmR62PhHaobfMFaxdKoGRV8S2seaC1HMRmvy7GnuTCrjS/IanRBl6DvpxvhUuy0Dkq7fR4
muz2OEsTfHRrj8W0SAtH/tG6/E8z8admIoKj34vYzl9wg8X//F+/yNf+/Km/+on6F2z5Sghpmfzj
vWn4VyqNwtBlKVNIoaO2tTeN2r/6iYDIDYO8W+JoSbSRxs/9RPHFQE4KptPlD4TV+W/F0nwYeUl6
kqZJls72e6TLb/21/W2kPX951VdeS3gbcHswB0+bpBktZB1it85GAqwyFfclhKG8W/5oSn+b/0f0
vfq7scaH4cl2fWvrujuIj6XlvE+7f2rzS0PLzKknVYZAzyt6ntmdzmE4GM0W8T0iJ+s2k+SJc6KZ
gFQb5G04ntZ1zf9h78x240a2bftF3GAfwVcmM1ONbUm2bNl+Idyy75sg+fV3ULXvgUXlyYTr+WBj
FwpVKEeyi2atOcf8CJujrP+u//fPj6FqAhfaM7i3m3q8mXNeQeZWESXBFiUfh/67cmctoEGAXGgO
s7ed/GQ0UXzzRw36xF1Y+3B/9Hb+GVeupj/dMFee/cuHoJN67XCeBDkJRK7a4Sq3FqIBjaS7cLs3
TbnngUDS81ZZlgl+adPHJ70mDYehrPyoG8KP45xanCIML7wlXn0Qx/NXdWqwVX251uxQfnibjlUP
FD/W+qzyF+70TW1UwztVCi0Y3Upd6FJtmmPrddHvYxiHzbHF+/TyBhqh7SDB47oEVJ2fKVSoj7IX
4zEr8/wqTSFG/vWlEVmFMJUPkcxqfdMozm2NdWJmBnexBhJjQSGVKgkURf6bv39k0sZdylSBascz
N+8GKUB11PXApgDPESKAfWsIfWcprWt2LN1fCoTWG4mQlQszOHHTrdhcWDoR1RwNK6ABWt8O6iRU
bg03IIAD2Zk/+7kFPdUg9Lk9f0M3TY3ncR3OU/RHqIm41ubLG3pl5KYlGJdoRRwfQ2IDm9OLHfkG
8UdFXtQbOcba3flRT7yhyIbR4wn2/vzN5nMYxYjmjYo//kB2aFjVPL/OGtR3gr3T+aFOvKG0X2wH
AQsTvic3byg76kGQm0AFssNykIMGO87uKK+GFpODwpj6j8r8f51YT12aNBGSMZcBdt6O1ygBHkV6
pV91tnttahz3i8ghM0LSrzh/aSdmL8kBysKZDF7aWtexP1UThP2afTSHa1Rxkr+ziSUPUhvu/78Y
xaECbDps7CFVvxxFp6GD8JfZBFAKLDUwVbexFqu350c5edtWfLV0BEvwmg7y57V0tJBad2YL1+TO
JLCiufl8ZafIYANOJ3pzYYo89VYgH8eKbZNkYLOUvxhO1xe3pWC2voD9h7FfHoqqUb6LRcMXnMgv
PKhTo+FExnxuYu/G+P1yNHwjqWsBsUUx0EQ3ZdJaB2AaMEjIz7xd1DJcuLoTLwYzMl8zLVXGdDai
nUzAupk0nQLEWNe4jWLdHIMIU+xfqu/W2YMhII5LJP82MtKXFzbVthH3Cd/xNCJBDugPDIHIQAv6
CRyWD+dfkRN3kZtoG6a7ugsIknk5WDjBQ+4jPEAupw7AG9h/fgCNdqgUaMTR+Plox38/O7Ji886j
jmWnaK+z5x+bJFw6BQkWJjGVxAvvMgJUbRNbGNkGBBOEVIIIo1LB+cs88SWwqKJIXXfBbF03q/ca
41QXGmENOJ9uwPMB3i1wWWe2eUnpcWIL+mKkzRbUrfVBUm2mhUQ/iEo8le1PzNdEEtDKMlq/x6D9
Xi1zaezJEHQuvTwnlh5PMHmRYu0YrDGbm1v0rcSdbZR+Py39cZkd7Z78cVTzTtfsVzPBjaBV8HT+
7p4c1F2nGT4PnCObQdvCU0YiCYPuFDc18fLsYzG7H3HMtgfdbayD6mL7wpjrfdzsMteFgBl0PXC8
VrrIhYwNqy3h/TT0peLyBid//kTsT/qjKqziq1PobeBoenttKtJQz1/x66fMW4Q2QlBR5eiynQzI
BhSTlWO3GsRkPAwmjfw8bqNvWtgMbxephfsubLq3Wt1dWAlfz0Lr68uX47AWIqfYLBxlb3sJXVEy
0MzSgiFAtm9qpebD+ct7PStYgr0EymqiD/jb9Vf88YmSeDckiQlamg12/DVa4jEmxKCryoMdTtXX
HgT9BUXY6xvKMJ7JbOCyJkITeTliTJ8HAC87iqKn1rD6iJ17ArqBqbWZnRyILceyWUY62Nk6TJsL
08Op0Z939caq1Ec69XL0UaOyhCQTlHZdYysRWo2jUTlVrMDrkDNC1Hq4qADmHWVe1WjGr/P3+/X0
ZLGm6OuqyULG4fHl+G6TJGybmTTMiRwX/v8tq211NGMpD389EvYu0+IaGZCD/MuROEuY3gJG0C9p
IJZ4JiWWCnhFoF7d0ZnjCzf29VdKphnHCvaJWAHwQrwcrsN3j1uThrpr5s1PFhRwCmRQAQgw9n1f
VscINP6XWoGhpwJtfzp/settezlHMLrrEAbCbs4w5GZx6wfXzci8KOFmtOmtUbs6UNnS/OtPch2F
wgYbYXgvzuYa+UJkknlreVVp3k0622R2Ttr1v7gUaa5fvSDOcrtOd7aNdThiEDy49b0+lOHs4xiC
EH5+nBNfvuTNQEAIhYzN9mZXRaawU6g1Uj3S0S144POPnoE5r/XEdCOpaP/1FtWSq7Bb8oA8Tkub
N7+jDFg16yPSNDrS+Sjzd04EzQ4lgn1//tJOvYsSX44JioiN/XZ7WqQJUdo4jX0hVHetpw1KJsMu
AqCk+XXdtfpNY/XOg9OmBLSJ+JLq+8Qcw7aOW4rA1qXmtZljnDwb6SKs9NUp0ky/sb3m3pYQAOgJ
i/bRNFemtmMnzaOdRHN74eLXP33zKaDXWyttFvx/Etpefog4C5FbUY7xDSr/X3gYCYAdk49xNyDa
6VBFZdn7SJucfzHhMDCEKB4y086zZ+GPpaSnn95EI4eC2aBxq/ELr0f4Fp8NyMUfzj9g5Iubq6Q4
aRMhxL5nrcE51vZTbEGzzjaGc/mc3N7QGIbMZngUM5LZbEywo1aJgM8k6uqQPCfAyyxvF3rFHsI+
Qu6NL6KXVblDRlAth2TNki9nMnlhb6uJ9j/aLSJn1tPMWMTwCEedOHr3OZqeDB3R+vNzZL3QFbKd
5yB7E6YHrrXngPuCLU1Kugy5992SAlIYjLoQJJINzVtXke8YYHJwaj9DzvQTUVKFwLzuJ7lPG0Xy
HZIs/liaB9O3xk3yHzpJuDVtvE5f+2vESeyKjmgJ3xhMi9i10daQ30ZSvYmLKRG3xK/i/m9NgAur
mmo5tu6YO7tcs3MbTJ9uRnv0JfV7I6WXAm6gjT7M9LIRQnKZ3/vetoiTVjnhCcsgzDiYPbe50WjP
DATNGflXO0qhamVsKwofmFZ6o+cz6g/b68s3i1siQYL8NO1Tt8aopbEEODgYF/NtbGXJ7Bdt7wDr
j3rjEA/IfYKp0Qb6x1HV5EFnD/2N3jtNAsK8ncgnnCP10HMI63fTCHUbrEYONx0iI20MOE7Vd13W
kBN1A8rrgQU27HfYQnt5izUWk71ZlNNDLuBv7a2BjGBc9+DmApVUhCMrOp3vh9kTHPC8oX+I81DT
d+YMEj+pOWSwt7eYR5rCGN41uWXWQYfzZtop2kWPBX10wtFSECgRcpfPbSX6JxvZGrLGIUmnQIar
QtKKQ+NHOsbKCcaRPvRewqNqSI1Oe7UfpqadDqlboXfKaHLejy7wlF3SxrjNMPu7mACmkM0Rll+o
ZMB0McZORjnNQRTPXeEvztryLyk/kY7XtE5EssaifSH6FjsvdlLybhuSVTS/7SPX8ssCjeKuSeqF
+OF6zY2skjF5kiEvaTBGBUhy8ieGAVlljWTWzhv5UDQkLe36QWu+hjVFdyKcuuVdZgtY8WaEtMQ3
lYAUkXqh91h4HX5ba3RsZFELHV2UvlpzK2d0okG8eEpHdqoaaIZtAvKsa+fusfOIp0EfMw0/kLU1
MrBK9p5LIeJH3gZuA4IDVBKpPoG4SZENRbLzTFDvk21eZwX48mvYwRCckCu13TdFxicktDmGJuG4
jqLb11Z6sQ+FpeogzPs6J5qoM/TPBaEG3zrQLsRxwc2o340DiKP3tSmn7Fg6S9fslN1x3Ilz+mh0
jgGiHZVAOPkJgpKlBVXuhvlNU0zzdDU6dWLdjmZC4DXHvtZeeTnd/DnSVXIflwKVLnICdKmjUcCF
GVpdPil8/sbeJjcaEYqr58iVqbbpxDy14s4Ss+Pe9WlpPDZ1jIrEifMqviLT3CQafpjID5MIo/LP
ER71bA9uPq7u+1L39GBQYfOzn+AzB6S9k/IzaHKwfjW8RUB7ciecv/bIA0IqlvFcorpGrwvDWVvj
tW2j+zbzz9VdCIekuAvrnNZraZVWTx6gEy619EvHLdIPg4ugGx0R8Q7X6TTOwod51pEKW+bJ26lf
YLgRmFCC1oAy0h+TybbVDo61/qTN4wjzibox7XNe8OYmQsvQH2nI0l/PS7hngZY12l3v9KO3xzgM
PUj2yYTFTSUIXodUa/rdokNkCtplJoITb7UIyV2tjPumrhs0SN2ojikwh35nCS1+MxaVFR8sdJHa
bR4XTfKFcLY0JmbAhcTS0cOt90ZLbtIVSySdU9V7hrobyLr3vjWDY1l7qScuhtrCLkndmdJBe9On
s/s7DNl8Iq/t6uFAClNJKplHFe6hLKyku3X7LEf07vLsD4Nnqt82ouD2qizGQgTZHPYdDyQU6XWk
G+kPGOx1ggJZR9ZlMLFJsrFK2tNCGEpHvkIuG2q6kMyxvq5n7SopJu+9aUUwAMxxWXkrLb0avx/1
KQ6cetSTnQ1nTEdwaY75LS3hgjY9vQ/v2lny4gvBZg5zQ9oM7E76qs2P02yOfdDTt0f4TZUvICml
7HZh5+jfRb/6lJJhJoSEkJyjckJDQ6/upb/mTsxPQMGit25oxncePMODCcz4zshlRpRCMTRqV3YW
zwgyqUkGWYUcclcQcdS/EwWakmtilFITFR/pBxQw5lmH6KKgFrlDMRioLEp8xbXpIiUw9CHNg2Vm
dgazktrVNeCeZV7ZfF6yM53Cmfe5BVzhXaGPBVqNgQUUAloixd61++VGdWOWXYmpVxqiNOyUoFe1
laZHjkXl93nBs2k1ggn2VaHh+ofLnuRPuagseRykC5e6m2TMD8k0g20O8MccQfv6NVQsRqDV6hjV
PU3/urmmtGF/IL2vF3s7cUEdWfay0Jj39Mb0O4fBdr2HrxsxYYIRCpxIftvNZegEaOgHmBok0eGW
onv4DuXbOO8I5UCdlrkNhwQDZNmvMNXgiIs6Fxyq+XVoaBBcGXwX7Rva6/ld10Vg9nHi11lQRw3L
2EjGS71nHbZmf57J7fMRvdZPVaqbD4Wc2WbEmAveA5wBFbx4DiZ6AtDBJSZRZA27wR6s3/Q+oIFb
SIITQAQg1+HPWXn8oWi78pj27qTvUgAQBAUazfRgA3kk/1yDhANY30zEjpyhhaSUcpze4A7QDSpZ
Kvod2yL+lsKc73hzXTSWdpHT1sgj2ZZ7pi4nPdhM7YiaaG8OR9bgFChkAR/O7V33Tji1C51rXGkH
hVN7XzM+T5okyJA/kaTSYrKISKaBgd2o+zqlKOnHSEjeRLxXsJNhOrFBkaFzDzzIeUOiR/ZZDUp8
R+PkRAEBGzGRf0AEd4kjyxuCceAxNs7QZKC6zXx9g0j02EnU4NZRc5vqnTJa7507RSjwOabnX9u6
gC009G33A0Ui+SqDNMV+MUcX/K5YBpYZnR/jT1k+/gZb1n4s66FE3d7aNwmEo86v9LwniEGbRnsX
1Vr0I65mpI6q5qNBIRl2xi5t9JGgU9QgmgN+BK1muFBgiXrlBgWbiPmNBQr4eiiSbgzqmZQ3H3oG
8cPeWPJu1bnbPHaLBCxfo3DNd17HfO8PNYfsdwSvxey8EDN2OzVQo0TXmEG4J7KjbNiGxQ2bsbJG
bactKVgnE4HuVJL/U6cECFLYCbNd13HTyaGZeJescSyOZlV71h4y98CmjBY+2EUg0VhNOyR+e3T5
ayCUvSDiorabv1/aBW25psPQ2o+gcqwr2kXt5w5fCnioEKFLoJGYZB0kgmNyTfRW94J8ZMPAmjGm
3zRYXuHRIlu53y+yRYUTxQN/bAUUFpZ+CtjaJA5v2dnGYv+OAEOSMVxAuX5nWlhd2IMnugHzIIZi
SBoEGO4I4nrGZnWK9UBbSv70sbQQ+jBBTMlRsPR9RDTvLfumZdOBCyeurCtjblMbr0TPLqdqEoSE
Lih1D/RM04P9qtrwU2xLrdmxBSs+VvOYs/UU1qLdFmXsOgGWquZ92AkQaL2GTRp27CqrYq2IlkPf
mWUdTCCA3sxNacPLJsEalZ3bCn0n4VBqfmMswFZrRzbyRnqJ/MX+ji9uDE32473u1Y8aRZzeb8l/
vleEI8LQBRj+AY+E26yCz+43JFLP9rVEoAhK+w6mXdvNMkYoHC+w6VPvppwMq9vLarLeZ6AO3y5D
rj7NtVPPzF5acSWXAh5i2ePf2rmFl6IBCk15gE7kmtejEXm3YFf5ES4apt+wY+p4t5RZPO2cpiFK
M2w1Wr6smhwQ0BVF8U6DX+yy73cgC0VsQX86hTmOTHlZgm5NhHO86+0V2cVyhtCqFDkyUw37GnwF
2fFPKtyNjzahnEjlR4XhKSuJN91RRuUVC/nl+yiDEgkiZ8IuUTszpPrFJS05UzogP6U0nVdhgQL/
D8TRZtLjz9YQkvtrJNyqmB3QBrfTgO5SpahpReTwQiszRRucaqv+6xnjDjWWgSMPxsehTVfeeqax
4rCRtNWjWoqqurdk5BRXlRfrSK37GQWsOyBDBSLMuymmiXfbgjELebXp1K92FfYR48QPpBLISWWk
yooZy3wWJRddeAf/1P6oTyUnl4rkC44MwksxsoJoIaM0X1MfrWjmjS+bJqeQ0Khfqb7ex8qZ4n7f
RWT1HhRQW5tAmJaDDvuq+AEN8WKw26/5OWWypmBGNn+SBrxuvq4KpUfXZeoxgrX0OMlY7eCWF6oQ
b3DQcDnsc703YKn4z4k3wlWW5I4r9myt1++wVxD+rWKRhzms6njf14bxG7Jf9/183WFTWLJRTVDj
pMrBtpz2krUpM/JbHa+xNE5d/Nuv2sCpnezv4SgyNd1rGqgJvEY8XqcfyPkejOP54TeFpefhXapa
dFyp16OjelnacULV9rUlCj52myNaHhIeeaWT5cCTD+u7GqUU50E7um2nvG7984M/l6b/KCz9M/pa
SbYF5V3X3BSWXDsMmxbltR9VNmxJG9IsZzGTbbn81NTAWZoB10/bk/qW80CCMiVBqQRytTcVQcPx
7LRPmsUrfOF3rYXKc79rvWt/1J1KvXEdivkltRSYrPvWCHFkFl457WFz/U5wCNh8Xlqi+62gwG+Q
prXP0Av7bTFyHGzc/vP5X7Sp8f9zo1ZQD0bXVSC3+UENAkv2bQRnlAVndDTvCkcdixFdyI7AqwuF
900l7Hk0Kqq8EJRxgeSst+ePy6+VXaoMYCjMS0d+txPoZj5RYwqN5+RM30OIrxcqx6deQ4HUhtqi
y8fgbCq5ZRh2hAFI9rdNad67ISruITTIFulxIMwjUch1GROvYrkXdC+vB6aeaeEe5g1k/K3obnY1
Jxcks63hAmqt5s5vZyRNt6DLmR6npg8a2TTvPYeEyfOP9PWH/3LkzSOV5MTZOqFXmPXmKg5IPBq9
d8xD053XFAlc3XBhrW8MAmE+FnZrjtdj3CF1Pv8rNl0OHjW/AoGls1r+BV7ul4+6I7eM/T5fYM4S
zokZdOyq/r8+P8rrF4pRPAtVh+miSdvSNxg6sbyG78lSRn/jGGwikBvfyEapD8Ii0fD8cK+/FpqP
TCogloh+Rwfx8qKkTdWo0Hh/257jaz+F3W6wmClwTV6dH+nUhbGXJsZ8VYqh8Hg5Uu1lbTsltHJD
NNzX0GMNECary1YKjfNzmwnx7l+MCF5RB1u1uus364UBSbHhhEvocqypH+GsaTuvT9GWO3gu79tw
lhcUF6feEJQkNHVW8a67bR4pBDL4BSLmwnZgWfeWusNVKLqxvPBBnBwItR00StvmqW26i8ngKkCt
3MsFdwybN/K1zWlqLoxy6onRrTUQESIKM7aQHiVkv2Qxo/RD7KwAQm8h1ovYaxy88M9xO15onpx6
Gak6OcgJ2T7QIX75irgVBdRZrq+IMXoPak2A2k1RJLT9kIOHvfA9b1o1z9+zh8GNu2gLm0nt5WiV
N+Twh2nBtUZUfEswRFEiW+PKl/qN7Er2R+zRxk/n38kTkyjLhQFFjRnUokH8ctCFiBnLqeDYyiSO
Dzzi8NhRAfAt4pEIqJFYZ4ietq0ZPuH5kU88Tfww9GqQcjC52JtJlMpoFcuGL70LB/nFNDLQls1g
jIQOUTmLrLjcnx/wxEu6btNQqtF25JGuP+iPpbFTXu/YMdXPwgKb7SjLOQyapR/Oj3LiKRKHwtdG
31kiv97syrw5jFbbxirUyAzyI0TWpUcLtiee8H6lNRuYvf3YGFLvwvWdHJmFwDZYEOjkbnZkoUxn
SrxIRCoiBz+TIpnhE8zC5G5GGPSdqR2/I37tMbwwkZ74ShhOZ8tBq48r3jzIlg6F6AfGLbJ6uulK
HGPupGkPBC8OFya0E5eIyMpCzsVkBmBwszo0uW4uyoG9WtEiCzSCiI6TQy61n6SW+VBXSfs5M7xL
2psTF/jcGUdNiQ7c1DcX6NTl4BHqXfoJzy7QW8zlJVXXIxbL5cJHceIdJRsYKYqBbEJaW+VC2vYF
tH8ukHwXO/AIwApU41xSMb0eZdWb6HRNMZojC9m8KfpIYS5pUMXBRR3uMpWVexGn44X92YlR2J0Y
/I/JEwHBZvYcoD9QTvZKn9DVxK+N0oHVGl8CV50YhcMHnXVWcFwr2wQgKoPjxCkD5OpMJ+WuJVW4
CqpWg+Bw/sM+NRDbTHr56Fx5EzYftjXadkR1fOX+6hiaVrMZMSVfzw/yelIkMonVRqKPZM+1vRrc
NIBoaXdRHHSyG+bOZN7TSeDqAOKY+wyk6Pzl/JAnrguhF4U55FdMGs8ItD+mxaR00SDlbGYti7Ny
G8v6UM9EkJ4f5cSFCcm0iEhYkNq0HUWhyY84/qMv8Zp6R6C5eIOUrjtIQYmTKJ5L0sTT43EucJ+N
ANt1bTT1QQgaVr6Ta/RCiQiIBNonnID7VE+rh2FqrR/nL/HkjVxF3SwyKB5enccLPYFNzY2c4xJc
vKqiIK/65cIsf2IUiS9Rdxw06mQ0br4qSq+UrSfWlyHXw3s5EVDQpdl8wcuzTmkvT9EIMhxWEnxE
Hvv/zQxB6mYf4bKBeofQ/0CWW7ez0lF9wN8E2UZJga8zmoig7frieP42nnhy7LaQkq85YYbYyqrG
RE+aBrmWX7l29HmVe3xeBs/uDnlFOc93MwVE5vyQr5cVxDk8MI4DGEbwuL3cGcTKxJPtToUfWuVy
dAbT+JprAEjeaCZn9vuwGi2DiuxqpT0/8KmH6dowKDiD8P1tzUW4gNi/Vj2ii7jHJO3Yhd/Vtfrr
bSyXhwkPbxbgLxb6l5dX1ZMYPEmAkpfL8ki/Ek0EUkDBp5DnhXPhBT316qxLM9Iu7igC85ejDSxq
pZyRgsBbT46pS64owVuaDbxBpG/LNprfEhSkHWmgzI9/fzsFtxGtleT1cdaF/I+pTCTEhkSuQ24m
iIt7oxA4j2fD3Z0f5dQLKsDMc4V8hKyjL0ehGVdj+ONRFe6K9yk17as1IVOdM7u5mjT3EgDz9fZj
TRzl1aSgsxqbNtuPZemAeQ0oc5widt6bs42qSbrpWtIhJK278EpuuZ4sOgzHUX/dgvDXrVwumeYs
TGMCVaslHJXfIt4hLqryJgJujTkv90MmQPmPFvFsmPDqH+2EYNcHKZCNF37LiTu9ysc4EnGjWd43
z5PYXcutF0SCM1p20oWO9TgfUrOaAhEVRXD+sW5FZOuFe4gbMSc8LxlbEVmhspbqGEXwlIhuAG5F
ERLaDWSB1K8YfxCASiAKEHVrB2e5TnHpyWg4y/nZaMJ8oWLglD+MejGmq3zSnBixCDPWLX5+RC4h
x6sLH9oW2fn8g22c4ez1daR2WzPRVHhx5JIy43t80cU+GXv9rSJo7ohUvLwKZbTKsRoivOEKYLbQ
SB4iqE8YjxY/d7jwVZz+NdjQPNdyWTe2703q9vmo0wD1Q0JjuRsD8JbVLWMTOGx5/R1vr3atq5FO
Ud7Qk80JZNTGWSJETPW/k+b+c2f++C2bU22MVDtFA7wy2sA+YZ/MAZ+blw6Up15P3hdMqFSrmHQ2
zqBqBh4obEaJ+iYmrtHrfgGNyd6OnR7djB2nv/Nv6InVgm0aecfkhHio5dd//8f0ZruLXmHWQcjq
QMZotQUh61yoC/fuxHTDKKvjlZMWj3Lz0U1oLPNp4AiCjKT5EqYR6VDkzX3D4Xxpl3HygjjOrah8
AM9bhPCYQvOgeU7FoxZZELY0jFpoORf2MidHAa/IbEZV5bUANxJhbeJPQ90UJfJQTpM9BBziwC2d
fz6n7pxkieUZ4XOirPHy+bScGyQeTwYCfXjAW5AGohrFA7mS1od/M5RD52nds+NGeTlU0RGT7a0h
JPXU13cy7NGXEOg4rvptlX78F4Nh3KK4x+7d2C5ANhF9sETZS2OAiw/DQFChhgImAOFQHM4PdepZ
sftjbcW1yOZh8/KtBCS3QyTGYcQpHjI9ke9cOV6i65/6cCEGiLXwxAKz3d2WpIzSsuS9K1HQ6v6w
qBTJUKI+xdS+DvVAbtT5yzr1ZlBGxIJmg1zFx/PycRGKHkeFS6sOqCWS4qXQP7YpegaODPGFh/X6
2ijEYBYQqwXZ4zt+OZSyDS8Ho1n40IDbYxw2D5Vsb5DfuVd6m4wXLuzEaBLxPmYhjx0KXo/NaIOl
YesmNA1dpXuzCkYfUTLB+TOG5T5s4vDCVvb1++Ey+3nOujnhrG9uxktwldmGViEpIR/tS20syHMs
U70//7hOjoJ9hM+Yc9wrtLmmje4EzQb7ah1l3wCUtO8ApGQXVswT927dYNHC4dzB6r15UjQClqgm
j5fA23m8N4xwDcIr0+bGLpT7ZDZh/vuvL4tXELsKrtm1d7RZFS03b1GjctrAhM85oDB/JqX4SzMw
Sy9HDUhV64ROx3NbJjG1IYQiNXJyrCwL22UIyK9EpbMjYK/pfZ1nduE+vn5azOto7D2Oq+xbt8ti
AzPKmUcabnPeDG/EkoZv9UFZ6q9nd2E7+HPxxTG7c/R++arLgihH6ZEvFFs96VRZ8WtZM0ah/fyX
cf2/ut5fXZCL3ErwOXH6NtfT98uRIuS+GrHAhG02c/KlqLR6n/Xxpcr/640+w3DsZT/hoYnCqfFy
GAHUopEC/AjwS6tB1SJT61bNKrPejkOdr9wvj/hUvXHq6ZiiivPuw5AscDKRm4vduFPXvE4hHPyZ
Tej8vfwxxD3ZCSAv8inbnMxDXN3xGztxir/dC7C04BrlxWSCdHFSvhxGJyp8sNdqYSWUDDxL/Sot
Pbp6/s7+Dyv0AitEMe+P6ecVo/ztN2Lxjm3VdRuw0PN/91+wkKP/Bwz4WvKkYra2DpmS/gsWco3/
UNdlY8g+Sue7k+yu/z9YSPxn7Ufz2q7AH+omLKf/wymX/9EpHXke+weXHaxt/E0uHismL8SfhTCO
VwDgKGDT+qIktt0qWBPpwV5aSYCeeoqKD/sKei0v6h4QFTnulQn22PbnaYm+DCFqJ78uLDBxcIT1
mSxi8H04kMp4CSRsPBmMrR6/KdECQHsUEPYI2rOSb4B2CzdAsLFkR/B9ee4zhU/OzWg2ecxpbumv
Jb514t5SrfvRWBirfHtsPfPapU32WEgDoCL1lH3XYUr0vaoIvyNvjq8QoRpfAXB5H9nqGyFlA2U2
6K5y5JYOYrBrLHAQFiGjWYepygbkWRgOzV29EuC6fPSuPG/uvJ39jJFjG99+CY0adrAaqt+m1Lr7
uc4U+5h6Rtjbg1B4KOYYyB91qOxtvRAMu4PsNWBQCNuGWGbDA8CMCE8jKExY9TUCIP13mEyo6pSl
l+9F6OHDmZsZRlMW2gTPEqTrKBRkpvuAeasHI6dN0RQ4hA50O9ca0yiIkzRGEeuWM6q+GtBlhrLn
kbzxuDj21O4g2mVT/i1KBvvJUxxR91NLMtiN003Ezc/pNO0Tpc3OtdYQV67YxLQHQanhUzt72Wdc
O2Pqh3MUfWiEMT2l/UClEBzr+N3zKiiWHZXmO8cr8IJHlYO6H8TUBNy8d/mXupa2YF3D3sUEt+jR
p9wemzjomswGoGJ23genjoSOe8rKxaGVownytnAXYklXsPQuzjqNZyWm+LFGof+7ATQ47dIoW0i2
B5XMn6p53e84KVysHCvrsHnmJuZ94mLwFWn43YgaTDmpheXs0Dd1f8dL4DWHZIhYvpAbDsteoodG
iTc1SEdruda2xr5Kid0Jwaj6kw7gnIT3dKkPk55Ed55T1fahTVJ60u0z+jErzeJp8sJC7EIGmvcz
xucPJVnFTx6LyFfiFCFrCvwGiGh5RkCi2sRaP4IhwtJjh+MT+HBUnONgZpCcVUqgXlUW9c9xIrWX
lGfSl8lmbIABF70iyT4PB/PKLaZ+uk2fqZaRGY/gsGvRWjudNAz0hZYHwi4rEjc+htVk/nIL4Pb7
3qzsH8hj5YeMUtcjUujxizFlldi1UWu8pVaxW3o7/mUbtRP09nCXyjV4MpYFob51FZhtLeO9srPm
qSsKbNQTCZQS/EEyEwA8z+2jPScxZMelyJNdE1bhF7w4yRN2V/VmioyPqWuGN2KW5Wf8iN5DnABZ
3GXdrN7XCPW+RYhRmRhQVPORGHr6oFltpVC5DoPEr2RXeVCaM9sDnn8EX5kp8nuXlXx1Fis4nvVB
ZookSCx7exf0489cT72UtHYDQmoa4parW6XrvhjcKD/mIgylHxLAfIeYOUH8Sb5AutOTMEyPk4C6
v7erpeBdqkH0QseR/FlLnHKe7iBO8OcW4KjxWq2C/Dxz9Ouq9eZPlRhDUhPNVh5j4qvf24NsKDcj
cFhR0q3D7TSSYjfPaG9a/okRpEXdJIex0bxHPbYXAXFwqH8tOpAc9o6VAds7hHcrjHC69RKl+r0O
8v0JfEkeBhUn7vxeU4vgXSFN4TuSBiM+yqb35j0OB500kohaFIAB2etXqDfS8jqRSw9R1cT7FP62
ifNOx30Fs7DHB6r3hGHm7wgEzrvhFkcistqA3KuUoC2/1qnwyCBqcjwWqG/gkpMuGX+uyjCfd2Ec
hlFgqgSvROg5aXurg0ie/UUPPWIFMMftynUm27leEf401QIzu5Vzbh4y/BE0IZahRiefx5N96yL9
HnazzmwXADSXmBZs3dlNltmSUxxqqy/OzdAsSfiPftwsujrONlBHfIIjUQepHZefFo9zDDO7HPI9
CgvbpB2WZY8ANrsvMplh0Y0afhTfQF/8ZGjdku9kuky/6IMgwrZqAZVcWZ0Y3pTSroijS6csoznt
osvHNlk1WDAyJyJlwCAKXa8ihJTIOVzyJMH02pwDLZEGRci5f6f1qUUpt1JmsndwPj9OGjrywOwN
fbyeOwtgOIjN8vNiITu7oeWC/zNGMf5dJaLtCTUnTD2wsad2R1E0oG+LJKvXdEVAYKipK4K39STv
cjI5dKjWiMwQPqXcnmanidzCY1Uih6AlPQ3vi7xfrxofJxaEqW3cgxBcgp8bZRdRKbWwWyJmbto9
CdmFEVDKhJ6qrMn6zLmpQ+fYhPM71RahESB+0mJ/6Sj1+BYIHbXTin5hd0nN/HogrdTGpsgN2hOi
TawzudkITwX3byK7cQgyujdafAuKHZaxVGV/nVYZ4th2cYflEGZmxkHXm4x8H40YEXBwiKoNhDtE
P1NtzLpDVVm4HLphYEqmJMxfoynO3/OeTN9b00i/EdATPyHELUiRBaF1CHU9eu/MXtUFBuCaX8la
0/VbM7S/TpbBuo0fVBAzzhRLvOgA/RYLgJ2RFN6E6VOoTbLz1wmECciezHmnlZI0ji7sxw/KNhdy
bpPQfJDjOHi7rE7z8qAqBSY5WUznxohT1R1TRRVrlzut8ZCC8/5/7J3Hct1MmqZvpaL3+AMeiYju
XhxLT9FIFLlByFAJDyRcAribuZa5sXnAv2pKPGTwtGY9i6qKColKAkjz5fu95taukCyuvAlm+0bU
JWFXowfT3UgtmOpY+FqAuOTeb9E+kUZiDh4CpKbHHRe53tB85aTlW7uch+SPRhF/iAJXXKaNgEuf
zWP6zUwdpfbpiE83UhlMhbcmqvkrNabl5EJ+Ki6LCkio35Foy0mI93H7OTbs7Is/uc55oPScnPR+
GX0r4X+V67az7Ktqcu1rczS9Zi8aaBVrwl26q1l31bTuKs8kXLasqLGaqJb2ykGry6epCqz4haWe
Ua84zy7DhauoEtO4iSLdX+cpdQfRB+HDPLaTu9Kh7B4gkItfSoT1r8BIrAvMpYWxy+dULDuDNK+S
Emt97IXqe2XEyE5w4slbKARpuRlmKUiFp8zlGp451TMRXA1qonjSHPpkJ++TOM+/J1XGejAxXie8
uGRWQHCIEDY0hc8b7ExlVN+03wVnhQXrftsZXA1ZkWXwVbYKf+cMFdN3XyPXPpHkQj+KVgxXumqq
aoOPBZqLAtXSDys0SpezI4yc9WzASNtile/co1wkBMer0QpxfFvB5zHGImLl+Z1Xf+EPzXMJnhes
RmmrK7cOhnrt24uOF2vL8pdkZ3I3sqvH8MroUyv+VgT2dKYgncybYJ5w+O9gcBibtqLQ2miNmgZK
SmtbuFFpWKyl7WLZjek7unoUVWe1l1uI7SIVfmrt2vlUx9jQbWiuuM+za4KhwGjT3+1SAbmmGZE5
Q+v1IB1hlXzREy7WqynU3iUdI03OLp3QbQAnId725iKmyYfaRfCalcnigohzpREtSTRL3vS92zbq
ziXWhIxnVl+9p6mZXGRE3D4ie5q/shNXV6WZjM5JSpD8rjTGbvEcyBGdJSlK2hQk2JUmjpW9l6cI
YKK5yoezpla0kjZVhJou2yxePAamaU0Z1uLBkLMo13S8x1+eMrPHMUQkAyM+oWptDLsmP8RoULeb
nEzjanAykWzcMWa5mVnn+WtZDuIyQ32BYt8xCHAB9UKEX44ZSpNMLqqVoe/Zt5yAEPucjTVm0rIf
74R2EIikcHy/VqQVP+tymXFB5mboCRb9CsiZkV8EVZScY+bO7hiQ7sw9hX8NA/k2Z/UHEiVOGQzG
eVCb7HwBeO43N3aRojg2Q5Mfgg5MDmhPrxu3EJAqixhFEr9ZJr/GZeygnPMnS580jYNaQMEFeKAy
K74V9I/qXesI49Yo6uga0jfqPJcQlYe4IFBhZfcyDFcIQet0kxh5iwaUiDZjrfyCCBFrqPJgjai/
uFOo1UhjgzaElYt0unaLSMJ5HFG1o6hUM2pTIdp22jsYAF1qIOlk5be9blZLFDRhG5HKHqfaJA+i
Rsafrw05UrvE85A9tgAeyOeUhh7heBkP1heYeyAB9G0iPDzb+kS0OyHZhNSEYqPi2HuC89rovaP8
LLtskta/caKQYjLFhP669Ar/inPWvJ4yf7qfBSbfijJ8RfR23a2jMIVAbFY9r77A5R7OQoBH9WY5
O4lGMoyGo85s7sNOxs8Yvpn3pZujkisTlBBs2+7wk6NZICVSc3DT1kVtrce4d3+Q1hLHayIY+h+6
po7H1SFx69UQpJN5KQOd3CLO7amE+6QqTgtuhnsDoTgR4iXa6NN4hKoi64BMoQSNobUta1MrwpC8
3l/ncp7F+TjRbN4Jr/Zi9mwjQEVYJeY1Mjuay6WeYS4O4exuPJmMFBuuZk2pBvHUKiFf+KHrlpQS
CzGys1HIkJ8J1XJIG3FLtXYr06CVMAzyMaHnEPD1TNVioqDG5owoov7O6qqAzQgl2VPoRp6B9o6+
N5GmAiJN69hRcz4mKfdoVPVhTEmjPDQiXA67tR6diSJBhLPmlaNHJNJF0/pdu6bt59xA20VOVWWs
P1PN1bSHwIbiqnVcDpY5ZnGhQyqd83FEH3cWzhzhqy6bXSgE/ojRhxUMfF4auOm5WxZxz/Y/2xeo
aCNM8W3POTf6ACJf5aTmt1yQsL1YtA/5vkmSuTzNeGn/ZMb8fwztdwxtYeR8hKHd4cr9j0/f+vw1
hPb3j/3Lm9v960VXBHjqYADoLgjWv7P+KNoAdzGUhCNAs/DfEBp5frToadss/Q36RA7diX9haLb3
FwA0fT6KTngXwFh/gqEh3zjA0KBWAZ1RPqLp4Hc5pNEPrpP5BIMRvCYpV9aN7xbjVo+2/0wai/jc
aSd7Qk5G5oOXVvB22hkvG+lY7bgORKp/iHTs3fNwkCT6kcUgL8ugjZ8oKlsyUu0wuhQS1u6+sWsi
JKBqDOrO9gIsDMZo0l8TlEE3LmFZww234zw86+me5Z+km9jmhapRM25QLEf5IsF3nnAIya5NfEfr
nVUPWf2FJLQ4C9Zhra3+u85z89zUXX9uFKQGruZS+g8p5jNXQ+ERimVE1rThWSMInMbUwX/oycMj
tqfqn5LGjgmjssPh0UzNhEi/BjsVIrTU+Gmwte+vgBrTnxiL5s1ZCOpYX2kOwHGDuZJ+SstF359N
snEvilCBysxyHLpVL4Lpq0+2UbfKw5irXNVFA+G00KQJItQowdYyJricw7RwnmXdTBeC+9vIkk9B
MqNmNgBdqsnstiV653Q14t0mUG/ElP1gkUSsGRK3X5qkdn+RZBKKCdIHLIbViNkDotywWsUm8XNr
05rxEM3C/q5r0+RX1/f6DBQqfchcxwSQqP3OWMvMdK/gGGBW4vjtTetxTVn18IjPu14l7WYm0oJY
bkI2wvUcjWCLNcKFx8hOfUKXnIaLLT2TZzyKuSlyxfYFF3B6MJuphq64HrG0uNfOJMM9pIzw09Tm
XH0JPUGDnNihQQRQYZaLsmI26t0sJuuHWafBLROl6rdOHMgr7Ap4jXU2zc1ONDN78FhTOlwyyx29
LrKBKyawNc4NEjOgeiuSunjK0DNGbKDlDIZn4scxyxAyEJmG0T7M4uoHq6z4PhBrJVe1YXcDPmBT
/iUBHUIKT6bZHXftploPXVt/y7o5v6wnwfwv/CT6EhV12mxFOXJAj0ZTkLSRlf4G9RtC6kLF+W4U
mhtrhVcslh9JygOaBQj0in50+CsQevyWQNtBP5+a5tdmRqKW90jSUNV3XrFLkXatejLqCFBu/Vms
DA1WeOIZy8lPYqgdraTK0NqmEcj1mtqyuW/t3jwXiqp0LQNcEvlMo2mvos5Dw2+mNc5SmMzgO4aF
yzBvKl/SAhTcGsnrkHaONjsyLrRvLVe4GDAi6Y0U5/HGMIqtlF4rVgGRTyY2VvN4q/lN7kmz7H/B
3agXm5rMu8hsB+eEsklGULdOLxZcqvJ/DEB5MSkvOngCkWoBPksHNJZ9sL6TaPmx6ikhqnWj2Vmr
sAHn2qT9XD5QUbekAFoLxGwydWO0oGngsisgPt5GnPkXkrgUvQIN058Hw8UeIRnzpN4oEy30PoGY
OuPaEwKZREVKzIkENmWFCHceN4Zt5uG6nvz5jFdrbioXaxSzEdU1eEx2yzErvCvoYh6JIG3k3HZ+
gB/lDFAIQBF74KV0zdJdqSEpDFkPs0qMcQpKZESuu+0sr30KRCYCYMXeu5EspZ/Afy3YOPlHQH3Q
8Plp0q4ASYju+lUjoOg2tMKMbelCWVy7WMY2q0J16tOQ+B6uJ9Cc4xWWevWpAfy4ZH2N4AzAD+N9
q0lOpF6Ngq9mos3gvK1DEIPGkeEjaZSVu+oq08u3rakp1bNWD/eSjXBeZeAb+DW9JH6SAIuc3Exz
/orMEI/rrEUXz0RGvb3EK90o4UxnWBf5cNtgvBCg6c7kbOWFX1xEVTi3p1FObjUYdpeDtNcyvEqN
Uk3rqbCs+9iyhoZ7JuYA28rqnDvuDbLmk0/BT5ynAC7sKp1uZegXz6Nfs41Z5HTtuYuDh8djd5Zp
g6sNkARRg1Ur8nA7ekWLawt5fasSDIXYIExL9HYqffe7jgeicQqSIJrFyaLC1sTGxwXoBEBs62Zt
eeYYQQJWQLqJuUESmzTnjVNGZAo1TcUdagDwRaI/c89cnJBSEqUSt1pjyiBPfcxaBMPF8tkBMvfP
ZZuCA0c5yYurDmjT3gIqRN0FfXlUz7hxWY+5B+ixHcYJmCmuG9vBiYm+AduEazzNY7JYWpsh11OI
MikHrpr0HW2EIaYSLs17BRFbbCg5pvCEJhHpSnqI5RL3VmNdri0QA3iZGPasyjSmAEaumpy3RMiO
q7+zzmSbgf24DgGTpqgMdeK5DfIPp1SuPDWDYnLWmvzaeyFLJo8rW6iX6LQhVNKysSl9xcD7DxJ3
8Tzoi/H7nL0AN+BMgHxF735GdN4Xe0kT5rtsS784IYRunE/MvmOzckXK/RQwMqpxb5jAjRx2xn7l
DFyNhCN7f+OPKnzSQUbqZO+Gmd5A1IjMfeUUXbQaaH9fOPCVYS5zGGbb0ozqlgZIKEaOpjnFycZL
EDNwLkxYPugM0CUzJ0J9qF2wf8Ddz/0svFL+lD1BOTvtTsyHypj49en0TcmewFnOLKr3yeKrNCyH
7MXToOLG7bBzEAuGv53jQdYI40GuLezcp4ssWOr8oTfaO2PgQoxFAq8/7QY97SrbwXWozQao1/hM
6OfMC8orrp1q3jpYKd3a7JTuGsegyN6HsSPakzktXbWWVekoLG51Kq4lhiX+Vi/5zGBcNQAk/hZA
ZrHKhXEy6KEBH7dkG54lKUXNqaWNKjmNdGT6UAUFB0ifLxJapRuw6gEQuD3tG4MXCT5WrX182bBf
6zFliGo9Kmw+6tHYpfNQyhMCfyyP+xeWYNt2AsXYqtKvHrC0t2BzGqVxYbYOF+wWZwhu+lpO1boc
SU0jAW4eHqqmiaJT2WXMpQnbBgKaAJfEjg0gcE5clYzfRW4CAkqs/uSpjupJUtCUbnxlOroZz6WV
De4ZXTumcbuoI29aLOzy0wqYuPnqVX6zHrSh7rG0wDSjanUf7bM47cjae/klKpbSKaGYOMmAXDB/
zRDXoM3QjoGzJC3O4UmtMCs/dxLD+lyGo52dMQN9A9pZPyGbrSNhbxF++k9IddKfWd+VdFd0kQFc
kkY1r0oUXc5OEgP4SBzk0GycPC2ujNEpl9PLLPZlZ/AIpYExDgw7nASbCPM1BNWxSXOh72pabZht
reaAuUjtJRpjWzECcJdpE8vY4phwZ9iG/ShnPX5PIakxpd2J/btJfXCZGXTHXxtAGs6qKRUrjlBH
TDgy02Iil6PJBJfjzN/HV5SZFADFc5j1Wt1lsyhwd0l9g+oUq5zPvFdAn4xMQ4IldXkGRhxg7mKN
6decRgTdcwAp/EbwUKBBWQjnATvX1F91fs5WFrUJwGZC6Cp50ZN2T0XAFX8ti3nG9cyzaWRFQ0BB
ObRNdxtwgWIT7aOQCtWpfoZKyGlLaIF7C16hQKpKHNVWtpzGX1WQTQHpcW6hADyUQUBmIPNnxzag
LXP9aMwd3pzxj7oZcF/CvFEl2xz16oZQZJ1slcy5UMdz2/6C6WNgJUVX/yH0xxTaZCiaS4XljLft
Z3/+JFPtf5nnDn8aVRdFu/KwFPysYtNWJ3xx2jVT6Xa7SXtGswVdwYQNENd7jHBRjNaBsjDq7HoO
KZ9322/xDwK7rgKjOWe3rwv6Ua28x5LH725GJdB7gCVgWdf5+LaCdDdIqQENy++gXABt2GE9MZ/j
x7kdDG8N1mBKLGd0Ag0YnRFxlq0BbhCQaDLiOlfGC17WC0jeVs1vMltUBirCyGUFxNgRDEl41LeC
9iqmZeQe/Rxmdlpsi6ryZhKVcyGVF89rOxf5gONwphxqKJmluw4Y1j3RIJOXzRD35W7IzO5n4ORV
uNUyc12kSSBtFBBoENekwlseu7Lsn8jVdW+5rk1khQRqxp7BrTKxz6plTiDo8cqtM/aGRxXp4JDV
NlAKt33qpgD8oiVg0R/0j3S0rMuW9Ghj1wWzw42k0eTW6JrzctWYuvG3GeZDT5iGsBm62u1vGx1X
4ogW6o3LCpcKzFVI14LwTZrTIZvTGOLMW+gNm3lWtBKaspr8lR5EdunkZA7H/awe4tbNfzpe5ODu
iLtJsY7N3imJ5CP4gNgBgHDePHvEhgxk9/tveMSnv4kw/yj74lOVlF37X/9xSNvi90PEjQGNxz9t
Ep3ymk/lTIvJKHSYjabfQmy30W3K0D2arwWh5xULZxmGpCKYPhZsZwSEr4fp0wInVqJzNuFIFvd5
k2RpsHG8AU6BqciCBMbDNWi5bQ/f5270PtPtj8HFclXeV16nvyUBrmlHCIGH/M2XXwr6EcochCPi
ULyFvw8OP2Qdb/zmRxHBjtjUJGKedNg4J+u5+NM3DUUKYSGQDHox4IsDth7bTOAaUUkxojoJlRfX
MEwXjlEPD8VbrHk2eRzi+aSgNW80u3niY4zJgqI5LIf1xHK7TtUYbg0k3RzIYBAFBIGdY8/yCLXX
OqRaLWPD2AJcCW0YpIf2GLCsTHLBC+xup7H8Wijiw1jjGImxLJtsVcsko4HGjV5gEpcszocLEr7V
LQ7pzD+XdNASCFne1Xq2LpQ3zT/qLvN/Gg5WRbRyPC44lp6jh9bvyWn8eCEcMryXX54lSgsY03sU
1QfEwngG4o6M2l6jAuN2rWfBocA9l45N8+dDIVECsgO+g83tHyyGOjfjJkMpxsY+xNtIlTPZtp23
yULVHKHWvvNJkF0BD/IfRCWHjhsprpLW2GueqjWr8zgq6z3dpGJtE+N52w0FBAfdp+u0GJ0L/BSO
CRffrLBFOu6RGoZGkikZHAhsbCMkM72MbepVSWD6TAcKXz/OdNNwAFAq8+bjj/hmN7NgwWGWgmM5
NFT/0FEIz0qkb5EbcRxl7kmGF+VWJXF35KW+farXoxxMlQzSvgFHK1rXhhmspfCrdb5Ut1Yc3gwD
UdofP9SL5dPvFMaFxe6Q1wXXl16acyjo8UpSpxLhy003OcmVl4/eTT1VVLxBadjgZ1lt2eN3y4+y
6CTOLGvPdhsWm0wBGQLWzu0D5yUXBS4leXJC1meSb/q2t6uTiTiUFAutGutWZqzHUm06634c5/Ye
c9zoKYHemR55nvc+EqC0aS6Zkkvq1OuzICb6yRm5Z68dUfmPcUbSY9Vmtx+/tLeDuA4SVkLOcPJA
iHJwruVYaMa+QOc/5U7+GJoVAOpY1n/bWfxRk+O6fi7vuub5ubv8Vv/n8qM/qnp6IeL/93+++n/X
w3MDVfL5H/zF9h+7vvz5rUuq8vBnXv0T7X+//DExlgtB99X/gbSCe+lN/9xMt89tn3cvw/3zb/5P
//Cf3Yz7qX7+r//49pOr3CYhXjL50f3H740OD9uE3z7AG7Lwp2/N//5f7/zEv3oc/l98BU4mNHbs
RJh+/bvHIf5atHC0FRzTp1Dy7f/b47D/gvkG29h0XTyy4HpDLv5XiyP8S9D6sOC9e/zvoiz919P/
s+jhxf1P+foEWXAqU5mQr+JjghIcCDkGzAglyRwtaJkxbKYOk2JMc7rtb2/knVLrYNv4exQHurSL
+o9a4GBKVlHL1dDheoDPH4DkUsE25Zg/cdNSG4JIjCNuVQdLgPFQ2fD2hLl0gmCxvV5nuQWXLhxF
s+qbEFdSQGR8AAbrz1bzyygkpqJtRovAZzp4KqsXYAgmQA1MNfsB6X9xColj3vzpu/PY+9CIUEcL
juiDLbfBOCbuAnhBY+bGARHnNGQwxfI8IOdwwsTa4i53//GYBxXB8mRoehD3mCThYBfK7PtdrRmC
p5ByPAFB4YsHoqAw/G+zFG2K8I883jtDoWVw0QAvphC0XF4PZYMoV0UP8AjPg355SBeixj523VI3
HxFQvJ2FHMYIfGzEMIjMDmcFdsqlMMqiWQ1Jm56Sa+Cf+F7aXeAzFl7rpgpOPn6L78zCV+MdvMWp
q+aKkhQnydKa65PCimpjmw5+cmSc914htwsgGeo4mqgH8zAqxDwlFT2zMFfxsCZtNZ02XdLPTxhE
qyODvfcSX9wSCe00uQAfDEad5sNJm8C9Jzvb9ENjX8U+CnfPFbQPxz9PX6WCYi8kQIh1Rlbb8pJ/
Ew4Pbk9DLbHVysp7d4W9PwhTB5dKIoL88/XsU8ITs4NwAhuqN0MlBjmrFkOBNqGJjrwdB4Y8MuGX
F/RbSbOsrVejLF/z9weag7ppLR7Im6vrmK7dXmST+oJwy71YiNlfGtF//XgivjdBfn+w5Zv+NqRl
eF5mjLCDJrQDm87O/as2BVEIsSu+/3io5R29eTpijblV0xlFy/J6qDasY9qyMQQ1IiA/ZVWdrg1B
6tv/wyhMdhYz3VIEYK9HibzIVXEIxbNqSXZxxsrfJUPl7z8e5b2p7tP4R2bGaUvS5OtRiI9KmkT5
EEkbHL3WgozAs9wvol9F3cb3IftVd2RxvfuhhM92SFqW/yaUMDUI/Up8BG0d5kB74q8fMcP6TghQ
sP340d77THhBmajxfbCJ4GBGAIkQzIUkgQwlOj+6aMXGza3uyII69FVgrmMlt5iBcdPjIDm0G4kN
kfS5V8KbdxoHuxGa0B78+23N9ZdOTeWsiKbZR+Q4YalCggGIN12O2XSPRYS9fV5uEoRc2zY33GUJ
vv6UNBHMYRg4Zayyy/2bsiUH5jR2+uKY4Ym1bOqvFwAjUfCZNg5lHvri1yONrRSxRYbtCg1TRpqQ
PeyUqp37amgupW+MZw2WWFvcOqyVw/hrLEugOQbrzurC056Y2yOl0NvtBm2pxYpcYkRNPF9e/z50
QrBdH0a1qk34iistwwJH8U5LZ4NVtQ2poBn827bvimOWD++ObC/5xxS4vPeDy8401OEsFbuOjsGW
e5nDxFeRgYmPhGD6WKX6WCTi26/Ms/424sGCnWwuV73F2TQ6qN6aKs3WkO7K9Z+uHUbhA/Pi/IWY
dDCKgDXsUFEq8BxoxgZyufXgdn+I0DFHGcXnDgeYBbDkLW/3tz27rAh8bQOMdzO6vLfwq9XWWewY
zT5Pv3dJM+8+fqr3vhZTdrlzeKyTQzQUc+UZI3KOJdx5XFI1lDDO7Qj8XIiivbSHKew2IwD7MSvN
Y+OK18+JCmBUqnLVClZ6c57qqjolOmG+JJOmOQebhyyfpdaR7e/tzg5Et1hdAi14ARmPrwcda6gn
2MbxcunYfSVwYOy3kJvSvS5D0i1izEofPn69b3d2XElwKcXHg8oaYPz1iD3ZIqXXSoVLPZHxvlL0
vgr6z0Y5/nnZSSlNBYM5CQCAd+jDhzhvzrQP+XTSiGbMbO53Y+cdK6bfWWveYrzKFRSCGsfQ6wfC
ksZvR5/9A05AZK2dhEYg3uDNPP35t3o10MHWXU4oQlx7wgcvqGH9Zgj8QNBvwM493KOPWaAu0+31
9r3cq3EDZXbgi/MC9P627FjHSR7HMwK1wWzPYmEUe6R85llVeGJbBz6iH20YkLAnZKVHjst3lgIG
G0DI1NdcyA8Dn+nl01rvOP1nowvvcuXZ1wTc9WtSEBXKNH9OcV+OjnmevTMzl1RVTgjKAOaN/fpD
cifxO8eCbOxZUb+qnZAYDSuFcmaS3vfxInjvAV/uyjSPsVk7FMqLup1aV9YUVHE1nPu96k8L0N+z
xA3tky4KiObJFbSnj0d955MCcYA7UIgQe3Doy9LEyp67jlGdHk45fm5QQ8jMa8+8yumvxiW8oRRh
C/lsSI4M/WaRLIcudRxtphcp9sHmRsxBWSvFjiKJjoDRVjo7sJjhj/NI8Q5dmjiLZx2g+sHe0kRI
P/TMnJ2TDiy2Xdo5XHHzE+Rv5RGHpfeeiN2F8hNSLgMejEWuMc4GdUfcI3QXPD96Y34ayKf5Qy91
sA6eaXFSxw2PAILDTSyZ01poJBvMymzatPXknpt5X5yqsW+PnHxvFgBDYUJGoxJrBQ7ag4/ULapq
RE0MpSRy8GEyNvU8kTtoTicfz8T3Xh61EEvAWjqih2esKgR6WbvGtcI1E0ywqHVjHasjG+Y7oyzH
DMuLl0db8wB2aGUQh4Qzs4V5UCdMv4VSWBXHfIjeeWsU1AuexxiY2RxsG5MlazttIQsTWEJxyUa1
rUaR3kRKzo8fv7Z3h1q2ixDnF86a5c9/25MDG56oIbMlFbKPdl1GzlyGeH4NJHLEo/m9V7cQx/81
0kFdQIdaRQiuYNr5wxf8RZxtaUf1kfm2/COvjhi42MCTDIM7BHEBB2/O6tDUVBgBrSy/gsWdjuqu
cHR1GkrPhfygx3H/8fuzln/xzYj0YPF9xF+CXtjrFzirPM2xlYOIKUNeIDr8DXHscD3DgdTC2Ivi
k3Ic5HZKvHBPCon9y5iMs9Yr613s6D/sTyxLe7HwWfIvwGdxm33928gSeomImDlBCLvWqA3ir0T5
/PEzv/clMeew4f9x+/QOX7K/6B3bGi7oCHcdYaNO/W7TQqT9Q0fNl6fBvgfYCLsbrCEOpkzkZvhp
T0zOMi0xN4gdf0Wm9g6v8hPITMfYBO89lsACJhQQCfDzOdir+rHF6nWo6lXQedF5NkzqtGYX3fz5
yxMAHiiMObf8Q2A7yPEhmCQ7YtoWzUXVxwX0USc5Ase+8yy8Ni5R7Ih8qMM3l2EqkoVJvNSpQXyV
69BdWwnipj9+FkYBq+TU4jLlLDXJb5uHmAejM5a5nyUOGtlptDd1VIrtx6O8RTqw3zRpv3p4rWAi
9QIL/DYMrhfoZYsAA84+Si6MSTg7S+VQwkje9c3hSmjvlp5ptFVxEJ2Dd5/5YV0fOV/e1Ff8EnjH
0v3zFrf3w0IAmk2PcI0AvdkfbMLqx7gtP2HGYg4XXq81ARA6zJPTZoDEcKS0e2dT4zYgaLVggESZ
dXDokPPlkZMJEXkqUieDxkNSoa6TC8eFOokCm//++I2/N3swtAeDRgjESz9cCXYwFrgSsKctni26
dfA9KeZjK+Ht0WPxSUHImEGL1c9BuQPmLMcm4LP6cSLXuQiq06mcg1O0accsUd++QYYSiJds7h8w
Bg5OOfZK32w83mCVeYjIp2pR2JhzbH0O8cf5GROEFB1Z58tv//pcWGIzuP7CGKBFecgCijPljVI5
OLSXhbEh3N37ono9f1d9kG8sq7S/A4OM53XsVCdFY7dPH3/Ct9MVqzAKA4zPyLSgA/l6aRalIqQb
N56VicP5JveDn6QBPXklAJUiKnbVu8eqyreTZhmRSyvdNFDWw3t/q5M0sS21UBrtRUHa9ycslWPe
qu9MGrJNqScpwoBv7IOpSQZIkCHpJUEN5evOI2GvW4eRFd/jauikR9YB/KmDrwi4Bhd2YbFR8GDz
dvAarYHUiNYhCtAt3Nw46dmun40YqQii6LS9G7HusFZjaE/hdhrFVF8QCl47e8p7lUADFxWKH3wH
4NKzfgrSUlP7gt6fMaCzCpAQEXxWDaehM+fZHp501Jxp0XrJTjjtVJ0scd0wyNMscs6Y1JM8i7Ru
81PSbqxqE3SWjE9kn8XeydJM6vetCvvyU+zmLQ5KWZQFJM+m8ZIzGjeC/PTIeqw5fLJ1k2N4v241
wiAYoUs8ZuYT3HzrVVmuV4Fo8bFqUdvnG1FJaaFGS9IxOhc6Io5SFNk47XHnSMl3w/jqZ4FYQa5t
HVDrmFZizWcuJkdLlOCA6EXxNSMcmXxv2ARt1p3i7rDIxFMbLrQUI/xiv5WElGJsyPVgAtdOtpaA
sb31yyFtThYtw7iXhScl1nN4MqwbGyMJCLs9NQDkQ7M8M/wc11sbIYTek6E7+ptQOzBOKyKvn+Hk
o6ieC5h+fU0lt3HjwjJXZJN1esnk0sWe9pjNJ0QiW69IeE3g15uhO6yNGCBjNwAM4qA6hIk864Mx
8Khh9aJngjWmd3yBghB1czYg7MhGCuRhNWHM6H58f7s4taAI8h087GzWfrXthypBSVcUzUTeKfGp
uPrML0mo80sqqvuSkJp5UzucSgPb9CVOmxTVnFiqJf8cUTK2k02ZEorb4mgi8C4YTtQSxjqGZZ+i
pFgyWq3K0uS1Is0YNlygk9Nej8Z0QUYlb6ctexOFVTlhZRKKMnlIFFGwhXY7KH5pPk+75CUtNslx
tehIg8bdpUr6YpO+ZMvGRF2cpXgG/QrU1HyelhDamJjtcTUFSzYtdhZBiSYuDLaYh1lqC524/eGg
yUqQLRJv63sTN/eqtMOrObOqqwwhnrOfGgcSWex2Rb5uvJe0XI59LnKeKM/mlzzdOQrix/4lZReJ
TfB9Emn+VXehhwcNcbwwmkjmjV9SenH0GbkCLNm9ChH/JxeEtdoIKyLdF5+k9EtWhcG0yT3ifyGE
DmRVJgWGNMESEAwlnKzgaokNRkc79XtvWtKEu5dk4Tokd2lbzQOuU95L+vBQEOyNbI5Q4rGW8S9v
XpKKaZmPF9FLfnETjylGUsRmZjiaQdvfeRZxx8STk+OedT4pyPjClPs+CMr4brCWnOQgbe1kg7lL
0K7o1Tq/krAAssKRCHWcUame1ONAcaPCjKq9zV/ymLn82De+J9VD4uDHsOpfsptnQq5ryOeKTGf0
SeQ7m6lB1jMrJb/GdstsLpwlDLrsBLnQiWngX2SkhnWJesB8hpwPv1PNTdN8JSc2HL9RiXsFvL+0
kzs4V4k+M4pC1ReGl4X4tWRJri6stPKiT8rFOP5Cml39dXatKf4iy1BFP4YOkumdrcg33/GFRHCj
8OWwT9yozrBiNkvtoxE1GrJEWSfeJjf9aD4vB9seNwqrvf6sqUJPI4gKoMfjXcXz4XvlS+uUQ2ds
9o05S3+XqSCO9sooIiwfIo0OR3dxtDGdpi12AYH1pKrjBEGnCGF/+L3H3QQBAuejIU8iK1DJDRFx
tntmpFTruzBysQkbx76cT8PI1vUnMpIL/+syEZznxB0wROO7NHYqUZ1pc7zJKBDLB0ylsvSunLBz
OOMEcMH53THKsy+RxHSqPOlDrOJQfqYcbjiheo0crZOx0nWEoEiLtPlFEpYkd9hzc+ccceHEl9dm
ws6pvCzNPk1C4JdeiSHT17hPONFOozeTeCoQVYbBhcNDVbabl5JbajPal23U1OU52WwIsSqJt9XN
31GsPC0bMcWKHa6UTdgy9hxxSW2bdtWDm6FK2U0OCtgvWS+lOvunVw7YHmBjLLP+Eu5kb9+N3D5s
jI2go4qLJiMTYEdskUAJ6IZFcz2LlsbvkBXGuK1FEiGG4c2pdc+V6V46wXhtBrq+cyKLtIjawV98
VRWt/8O3WioXHXnAqAvLGkNAiASPszO3GjuHnKXaBc20opBH3MsKtMsLzHMHa2NA2ivWhWcZn1Kg
fQPLhB73/imxMdFbAjweYoMe4bZbrn5bRN/yKjdUehUDMZorH9ukr0WQR/g04+D3PPLT89rCCQOE
3kcttR7dSGbcRRTkK7SIOAp5Xt5czm0w56th4r68doKaHjBndY/0yRjD6ynF9fC0NCxx+3/YO5Pd
ypE0S79KovfM5jwsenN5Z82zuzaEXHLnTDPSSJqRT9/fVWZWR2UDBdS20ZtEAhFSSFek2T+c8x3R
uLl9lsU84buxk+UumIGtX8zWHNKRrOf4DAWPzOJFVd2X39WZtdFd139VS+7fYcN2AEoAviNreF4D
dxNo0b4WnRtKTDu9+NEM1dTvh6YST8IKSm8DRpY4zibJm3snWkzEzSSaFh3SqogtKJ1sTaPKbUUa
jVP9G+FJsaRVE8+akk6MYVoqr3Hfg0Yq2C9L3t8mWQeiybXKycAWiyJ4HhSELzS7YEDE0rpPkSGA
dF8X8E8YTuR1s/MnV/2KvXqCMxYBNNp4os/fgdAQ1MGhsl6F6yJ/+jQ+GNxbrNspaXPDzzV2rNcB
9yIglBXG8yYL1vFrxsn56Lm9+dKyLj4ZgUBQ9DrvJ1DM0k91kVt/vFFP9ww1ml/jTED8BvaFBHq3
Erq4eHPymVhQYw78ycqfvpLrr0GL+uw3lYN2yo/VV7Ia8cnyp8CVuLgke1D2YKioglKRF2/F/ZUb
m0QfbPx8ryWx387F+gMYzShhWbu6FHGFh1E3PCQjII1dEcewgdzMi6wDIb3Vc6lF4IMyEsEvNQZT
vu8qj9RrMSUI/C3s2PYmnnpYbi6Vb7Rlv4Vwl+R6ffST0i3SwiJ3YIODrQ6v2xU7D/iRKgE7ChAn
2cCqIzeahWAzv2t7aUCfldjTiRJcQu3cFywx+CMSN4mns1KVvEP0XCCtXmoxp2OWuS5kSqRcWyh8
sEDCBELZxq8iqp+wm9wPwEbtVe4JfM1RpDCTry426gPwP6/YuGtZvfdBZPTWY35O9DTroH0QkKK2
a9q2Bi6ax3jO/Yb/6yGvxtGG6eDdq5z8dYB6lB39PNMuL0imr5rJ6LewihORJk4j7+omjIt95FaI
AzhNw3HvCWXT4yVrnZBYoqBuFTMMByAqTuGzhWztYLdOrXwMqsneVGtYxA9tnQO31KFVjZvWRLhI
sAWF95PFB3MKolwyvc69JE99p4p+mhwc4UbYViBvAey5R4H7OTgJrzEZX275mL6iycGsQMeFszwa
uRcU3t1mz7Vn3YGgy8jeLrQ6OyVNPNyzkIoghsK98VzSzLExOvnPIu8jZ+vVUVLveEkh+kwJ9+42
jMog32ZdF11hWo5APTFYJJHFLkyTVogaP0Yf+9N+TgaXYEFVrGyAkq7+vQT9jDl3qvIHz9jRh285
GHcRmGZ6i9hb/cBY7GNf7QJ73FdFWXp0AfV465H58EO7RULBseb2U1tzHqcx0D3y3sdpDtJ+7QQP
WzD02QZwVfBamCIiDMqrgush7uqHLkNAmBZYbR/XKKf6lVZvrsyc8QPNTV7VqCfG4m1eZeJu8Yvn
JkVDlKCgLUx5v/Su+25KAkQ3xsCTG20v5/gGPFmmXTbbkI1WrIODay/vAPVB3NTR7MEDSywAZ0kc
Yj7LpsuZajzYIqk7J/a1icO+KD8rB8BSOlOcFpuObE86Nl9xO65TRpA7hMT8q4PiCJiqiF25F/yB
kr0fdhhQ6rnRzZZPsn2kOe4/azBQjO4J4e33iwyVOiZR0w1pGHekycup8qhYhqFZ9svSsaYI1eI+
rvac0z4sKOr3USXUiV9r/NO4Xv/mrOTXLaKCwbaOkfhtd/b6K1YR5n9kez4gkCIK1VZWMt8JBtC8
jS7qBq5x4+c7VQ7Jg7P43rM7rhwOVBqlv0U6GTwPOHlfs7FysGgWa/ZgL6rkFM5Ee0zGoW1uHKjG
QzrJ2bqVNV3sJiid8rQ0SZwf6yWk76wWSTEJ8csO0d3XzjnzUCxu2tW/PBrxGN7rwkQvsQT1mLrY
An/PdqWfJjEmbzivioJ1jZqvLj5RXOOdHz25pTR/wvpi66zHLHyYqd1vFm0SBlEur+vkWqZIbXqh
F7BRKNRqlgEP5ttqXhpL/F4LtT7O3Yx6N8ff/YbedvTSxK3nJ/JL9LvbJtpsY7ucT/GaDfGZG3CB
FuLVrkovTaM4KEtwba2y4ihax1qRzt1lkIeJAxPP1VpX/TGvQKBsRokMFSRnUoELLcs53kpnyn5k
i+kfcx/EBXrsGfzwgjiXmKDVzbI0DoeOAE6ob016meUPacyrkvN8VmbfDEXy7iZdCSOzWLzxaIoy
uUYKJotfDV7acL/68jIkiJvuEaEySqNalXW/YVrXxcdhtAe9i3vmzzskNkkwsdBn85Esacymf16n
FHozxg/EOzXl+KnPouyLcrjSN9Y6TcPRAJQbDp4VBv0T9XRis+gcq3CPUtR3gevayNnXhhBFMFvW
8jbpqWY6kKCjgUZaMPo036xOZ3TgdtKOy2brX3CeoCIge/Kw4W9pvomfCY9EtW2+SaB2faGCrt+E
0PqbFsrYH3Jo900RVaHowiv4bFylKGOD6dr9Zo9OIsNrHWHJ/m1/00kDaAJv0zeztG4BDrELB2VK
pV0/k66OYbb8Zp120UB9COC9fQ2/aah9pZYL6OBCScVrRpm8fNNTfdSP7/qbqRoVF77qdEGtYnVe
GygrFwKr801jTdYLmbX6prT238TWqYrmPgX+nH2130zXxtcXvmvVZaf1m/qafBNgnX/QYJ25ClJa
cA+E6wUYC0UFA78o2RZwwXCfA5X9J2O2UM7qxYQpy/AbSGuBHanVS/1Nrv2eIf63bCg35SesdvFn
/Hc7yf8rFhQEQ8xO/+e/bB3/lwXlL7z6v32Jvz1NzX/yo/zjy/8Ptj5has7i8TLQ5n8YCv+LuRWD
40pojpmms58j9/Q//CiWE/HPsFWy2oBGi5GDKaMS01j8r/9huT4Wl5jFOWNr6B6XjfO/ftT7f4yb
/ytHCmus/zzQJPSbmSl+FBcUEfqifxenZp5b5pC45y3dQADlc7K9FxVV0bR3KmMPxGIO0+9Z98sP
yiI7teMOIkDCDOckXW1SEXXOk+8BJHXzYTl2urqyFl++OVEzfeZDXN/XzTTeYjvPUtIo55MCQXTZ
kRfzQ+HTNGw4qIlKZTe1XSK7ydMym533xQ9nvNmzfjJV2wEM74o9x445x/UFcEvW2qYrCEOhI/ft
g0cixIvvwo/ZONWi9npSHIx2lNdOSksfvbndiBuwi9bxeprK+ieTesa0c1utx7LoxRcbLX7uXkY/
S2uMtqwoHkWScPP7a2eeY4SnL2ouk1sIPZAHQssDYoKGdqO1Y135nK6UzHD0xRayfwiEbzG/6nyK
D8wKrauwXvy7HhrfDdWa9xMtazWd8hWKE1V/b4U/VA//XcwJOPIKUrLuzGUc2tOr+Cyx7vy5Ns+t
mt2XyQopYQAMYuTPTIGotNJ8YrFe868JiI/HeWbEtT8WUBJQcBQPukITy43oIU6oyTe9wF/Ms23p
/EvUl1+QRwoyCga6/kmPcXPQvjEglBko7Cv02OWmSPz1Suu4maCmBg4oDLPgwokjJCWbmvivrSj4
PBgO4/hy3Jr1OjkIwK5gPGae5TfpMi/VslMyH4GXLxlgSNvy9VlLx6M9LbyfWIizu/ib0IHWPbon
CobIjZkbdTNEjdr6bNquULhDruKOLDdUSfJtwUqzqdxFs4Azmb4fsVbNu6aay/Pig8pP8YIpIM6O
eMjg4HzqeWH2+E0wsYyTjqr9hMN5R/jqsmzjWDhHOGCMznLfbk9IfJO7uPGK18mNxgNai/yF/rLe
ziOohHRZBydKAyuTFzzzlJ0ymXm3gxOI67CU0UNRDcWpc81vy4efmDW6ejMxc1gCdCmjvTb5KXs/
fMm042vCGr3+RVFv7dDrNm+l9r3iBNCIv1AGYHRnfKe7Dt3eesfTnlhHuwlBrKix69AUd2u7E7kf
34iOB5VOeQHfW/hQnIsJiKkI4HLoeZ25dL1p+uF103xXlA0C2pw+FloriTlQgBzKWzZlJAPkvZ/d
MadhWt+EUjY7fNZxfrYDSU0xKr+q9lEdV9FZ+XN8iEPWAFCwHGWubMxFLVPvMY5OOgzWHek+wz6M
LUYTJjEHJylGc5OFY2eeADEhf+ORKNKECf193xIRxgYgcE1q2m46r6Vwd1UXVPTHfpXv1sateJW5
4j6G1TRiO1ASU0L3jm8eSNLwv3Lhg6QfmzXZoo52XlgLxYeKu/awrsGGwjVO0d4p/pWgDHYsQQom
EI1ziZeIypbvBxrw2Z7m5YFEV7kLwuxPoKOweBNlOxWs5S7UJp6+LL9PUOk6u372vXcxdpeXwWSw
aUlViw8KwKm3VbUM8kfdxbzjcVQqvdOu8H4KHXNSsK66cFJcXlPGchUglczEtQIGVaqaEV2df8VM
CeNjAK4u3q/BjAm9rmur3kOsGMWJKGv0ZuHStUQ0lOLBHtcYvEfxwwJaKLx+eYRGzxhVqvcuz/oP
XETJORfzQn1pwuPFJGBv5qDP6kfyHaKnoagSb1fbBETGcec/Dm6yj0IyCnxZ/ukTOmjbWupPDGyU
elhEDgntYPdjWmzNBK+1ZZHWjP1XFlMq3mlWuM51bRWVt1McFuWhHVWd0ft+U0mLCZZJ2tmioVcl
9JWlQ3hBPibLwIIrMwHVc59HN2UoR3c7ghGOdjTrEduphUoYIE14gMk2d5/8c6JTMggfr7aHyz8P
UPfqodk77ILQdMiYrqZk2BH2tchTYLb1cMqbpadt5pC6DqABb5gSzPZRLlFvsc9xpNxTou7huGRM
7wPLZrA7w2TUKwDIIzilAvhL30fmtoF2ZHvTsYBTshnh84D7cX4veZyGodl3U6jNQQW+DA4TdVl0
WKuPQayvMOJMxc9lecspYwJ7RydodefcxP2hr6X74oBibFNm4lZ46A1wx82swZifXGllqTNeVoS1
CCHiYfndgL9qXhZovxI3KeSoJde8UZ66YzJV18SjFHEa99UwXWVWn+fo2TuVrkQagFzO2MhuIhe+
Lxjxkju5QCjn3tE81/ahLFV/blrfOPtJt169a8IxQUTqu/Awl+ZqCmjJ8bwPrbdbmiisUweEAsMf
8lbToSiWR9Fb6+9BtNZBFHXxYpWhWM/zNKnwEFPGXoe27n/3Nv9FFsM6JJhiKrwTMSLavhEzF3eD
oLK4B+kQl7ciEmZNy2KQdtqJthT7sh3mxx6cm3fKQ4hFm7Lqu5JjPZJL2tiL88tiNdMf6qac4ADW
q71smnzm/NVNYe/XWuaPMMjANgFpGmktYYRMaVz02TFvq+QXjtmMl3eQAww2iNj5cMzLrFfXUgaS
2Z61QHcGTB4lowGf2XMZxs2q12NNHa6sHQl3nvpEBdnNVzGpKKj2OvDTW4U/pGTryHbHHVBA+vUy
q60w0H7VK5dLpNROhI65ZW1a9jvSCgK5zS2ibTZSR8ZlotGXko8YgP7L5CWKsUg1H2hroBl7IHpY
aV6oPFvNck3f5y0IFBhIi7yaBzgMXKtLDJg67GWWrpYDgsLMbUIqwBQPWyhpNXemkVCmqnIckmu5
koKwhRKdDGSJNGbPsqjZTHVSLRvSzWoupozBqajnUV6LKiwfkplfbGfYWUPxEx6yZsTj+c9+rlAC
wNiykcPxXaFjtclSbx0ASJvKGvv+lpyWejwQI2SLazMXbvXiZb3Vn5NRl0er5pJjlUg2Ud7JCWNd
XDTVKWkyyibBtuDZDufgsx/BUKS1T0mx6+a2oBXty8TfoYyTbI8dZzMsc3ZijLa8tY4fOBSlC3UJ
sol5Yg9XdNFBe+QkkXEheMGKBFDgJpqwiG3srpOAvZfmeUbaXB3YjXfiiOeczPM8Fk3IcpZ1ZlXp
rc/k47IQz8JzPZO2CwgqqMPd3DEE2zJlZgkwEOFi77zCwO/mj7IT/awAwI4rM2O244RD4/89s+y0
j4PhtEO/uOTXHFDLe5VTDx+Gwl7OCoVwuOWJZh8Z959xUJ3kWrOe4VIR5PqYOthnXngARP/kcs7A
CdpPFeDH0X1FyvMFi+g42BYAJPfaXuJzVcpyM6iow7vVHKJqfkete+pbvZ0IRgqFeou78G3x1ZMX
QBW3VoEbAXK+1TBsw0W8pAhlAckzA5nhds90y/PySAbS9eBY+3j6BAnwXizRp3KW88CW9hQQZWQf
LUxE1410hv60CNTjM2JFVNx9cT/qAaS/7jE7PgfE5Qrmw6kt1KNhsUTsztz8ILiHpyKfrG2geTrr
/pInjN4x3K4OKkuGOGMRhA9MtECtr2RRpAzO3XgvBRSvZ9tZwvsem4G/BSC3FCdsFXxNq0c0XBYN
QPViBcmvtsqXpyoqxj8zXLDoHMjqwkxXVnA58Pq3EIz/p/RVAFjYrJVm4ce7t9H83sVRz3XDhs4D
vH1MnLVbU70OIBLG0TNvPiPpaFfMwq+3jWPW65HfudzXcW3c85IsVnXsE+lrFr8E37JjWIv5EFnd
LnSqs1qDHoMEhLXimqjBadySWRpH+4X7Y9xq9hcfLuEMkHBYfrCz7fM2v0GwYkt0GOQ6kKObTNHe
J+Xjq6rhkYCAcpziZQS3eZo6OVjXTuuQB92bLqoP/3+e8O9IC8zUCe37fzFPKLsP9bfD7+GjVH+d
JPzzC/85SfAAUVzC5SKc507ofiO6/zVJcP4OswV6N6okjCX4+/8ySfD/7iIbo7mHzUBSw8XZ9h+T
BPfv4CEihJosxUPku/8ttgX+0ouW+C8KN1T2YJn4jkA2PJxQ37npf5FlzqaDmdr5QIDKxL2PL1J1
0j3mTYB06dZlPxg6wR0BYsXOYV2xtrFNdtnopu7UHDsWIx/9qpMTIVr5XjKRwz45k1NgkR4AtADR
EpHZO09XGZma/rNoBSkgxLDcomIvr9GokKczNvWR+Lg+RfFd7ew8WggRc5HXcZxWU37fq4yTdqnu
5mpCbj0uj7BMDypmVztjP9pKM7zVA1voZc5BSBHikPYDc7uyD9SLXJLheiTVZQcvszzRCsUQJYeX
Pi7UlWWTWBIEmdojxIlYghj3UFtQ8AgdKT6mqPOf4jpZdxVX9L6UwVdQdLcy9qnJgjFkARviigP8
76YO1Jcj62mEUlr/lFYjT8aKh3viayKaIy7iyrjxgfyw5ZZO4C63IrJNjAWA3wGD6Gdd+z5nPr80
xwEVYoLcxbPkay/1E2t+vR+XpLpTvnKBpQoOahQiqYosYlnoujbUeA/G6kjH6iSRNBfkcsDp/Fgp
4exU2O0X+kTWUfQ0eQTZltQDbwtMd1f5bYSHa7id45UQGAWhQK3rix1G1uZbEzyZYdiaRZGnhWRp
YzNzZf5ZBY9Cjw0HVjxtkoRCie6t3eGqe1xHdmX0pzWY3aY7B5k4zb6hZQ7lCtuPy6AG3Mc6ZCi3
FHESGqTTX9jEpCg6veWfcDWqrTtlv1h32zs5Tv0j7egr4r4dGHWqdNs8tnK5z1n+p3GJ08yPM6qz
wn1zR5aAsoFqjtYHfmb3ZjXhAaDQGy09z/Wo8C0QFIbgjem76edTHzDzL1TAyJyq5NSHHUGzoIFP
dcUEmc3AMDznkb9yCwJxTsY3j//Gc2H5A+l0gfpY1cBi0RDlpAL9TNrHcO3o8b2tl5fKBK+S8L56
XXH4DzPZj8lteKFQPQTGmv7kfqSGE5PrkdAJVAUkDnFNmpNaCMXbEYLBSpC72TBWG2LAwkkmbn3y
i7pdVFEf3s1r1t5NMcYFxhN+Hb+OluRySSkbF3jDNAaSRJvEupOBalaWOc7QbS5WgDXNG580qI58
K7krMtw4SIQZt7x0tUfefTW4fcTfAsYDS3/OL7pZXWN4LVHwbZYcxsYNa7n2rhMyl7esHUqaczwR
Mna3Ae9Av/fKEkV8qztkXxe3DzWL8DOm/FC+cgY6rXwN/Dx8MFNYjNsCzR09dGRZFrTYCri4G+b6
Z6ujOT/Tt5e3OaVcdIA0sZ4zC0zstvWiCxR6pc3f943oed36oeV1R/XRn6ZZj+Um8hY3PtXaD8gA
cE327FiE8WxDesl+5yeN/RiiWKjS0ZNdnkayh+RaOBoHWs3GKTkCpIsCiOvaZavVx2altYAWSz2u
e/QdG6w2E8qxpQBVGrvoyo9EH5lgG7VeOOzdAgLDHqEb234Hwue0Q+WTVGwb56LYxzBoy+1YQCFM
WSnH0SYYTfZmz4uytiZjIZWusgteQJFSg0ATERVbe4upV95QdgOzzGAFOQgucMlKBleiKIASL2Gp
3vI2hgFeOWtBWzHExQMylBiUhdMaslumtR1PTVRj58tykstuWxWNcqfycR3Z0LGzuh3YXJHBTSre
cp/YKh6fLZN1aktDw3q8MPyBhRvM9anOusRC2lLayaEZrMFsXN/oD1dl62+h/OwRIjgfiCA7MdmV
RbKsfPrU8hsWk17wCWvYvyfWQH8Y31o+fK2R7YQXxdu2Rgg67jvuVqRNqIvcwxqQ9XmliYVz9zQH
khQqmuT+IUOOWe+kTqaFQQn5OOwAp9JsKiYLT1NoxjsGKe5+Bt50xO51ZTPjuCLLSu5GtAsPaOxu
y8o29PGx3hZ0a3tGluIuDwFoy8TWd5GMMvSdbQiCXvIZz4X+IAlvPRRheWuG0DosCYILlq72tbWy
Zu5ac7JZD9KtNyMzPxzqxuRb4rS6ba+kusHhSl6gMwWbMJrKfTI5ITNTlxSKJDtI8Bapx3BvVxtG
WrNon2iBH3LCXlLJ/UlSZBmWiBKT4aZayDh6GWyiIq8z5R9blyNay7FfOBPt8B1kfGMOwJzvOxHK
M+DuniDLFXVDbt0Gfbhe1RYxL8psRliDedbdgMK2b6YGNO2cfSDj9NBKij+DNHRVk+n2CKzuy4SZ
rl1FcqNUDNO8Cb3tNGacCeI+uzyhlxQktlsMxyxjkcBKRT3XgjC1Xuh0KTLS6YgAqaX3JXXwA5g/
5mGlC27H8IbYPHMUtOM3IF/mbeayQ62EeyQtbGc57fGSyXMc9KhI5wlSN2C8K1E7H5njj+hdRkuQ
0MHVXMnoDXL28+DY42nhgWCByTYYmWCyGb3hF9roetwGZn4koorJPaoZd9mN8A9dbqqOIAQph2zr
0zeg0Ug8fPcLuk7Wkk80P5cA0G61oi9LOUN+Lipif1II/U3w1rd2goSn9d31wKBsCW/n3BmvXIva
bB8lq12mmF6xkg2oZQIgpjIX23VJuuwhadjGY38flL0h0If5oz0z1UnEuhNFGM1X/mrLGmPTWj1U
thjpbLIRXXOpCGQnsEr81lRfkvVzFwT3Y0G++HYitjTZKmSd3RWO7OXITIbkODQVMGfYo6ApPftI
cki0rV1Chcoy6b/atkUdFcdMWY56tEc+09kNxtOk+mI5yIlvRMcKPhSwVwcR8yfpiC0TxqKenGFf
VQNRbK3bt9mpKKwgIikZzeUZC9jivHSggIdz53ZlefT7SyYA00uvuJpGJg6bCnVHTgniONHbGjm8
Vx4beES5bq5CddNY2K1ApZRdcx8yyZzubTUZh8A5y1qzXaz19DjFBBBvAjvoHhJ7WFeyXJXTPyzU
PD9Hv5j9OxFGy5pWsT83SPdhUEGG7/LoycqDYDysrlPGYFFJXKBHnGSyzUJDfGxMRSWP/BTIxESh
4+IU2iVSJE1pIPYjAVa5vauV056ZxTVUDWxUNlaejMVL2y41/FhIIw1A6qCzHt11+Bm0dXTEHnEs
Z7cDi0pqr9OsB9rf4WhNl5pWcQmxpkLdX5CKij7zuYTdhabT+SRq4VddjkhIW6/Esz1A0E1rCNRP
E+rboyK+YVfF4kWP4RlA9466bZuwJkPz4jNnsld5aJU8oo7F1csa5gURBg6D/sYJEU8JzAB0AO18
GBz00mHDcIP3ZB9afnLyL2EXVtudp148450lTljz/HTAz6fM2jpiulNDoB/4gN+KCp+88Zo7O67P
Y49MgoA3xZXXn8HAVsdsCk6URHcXpv5PjjFzG4zxMy3/02R1+8nzd0HTjDtSW344lcP2QYlsL8Ik
Nf342vTyXiVMc93uVxOLdht05ZNbeA+FslD+ZL15L/PuZ8wbOkvJiske+yOxEeegLraekRjQKol2
hZifjVWvvxyd3cAUeBr9zNl4mNB13+uLCKu/LmMkisK7VERh8ub3Nr4QIf6scz6CEXfoVZhmmkjf
Rtwu2E0OjO1uGCk+NG31ukbq1lvEPZrN8hxmzaecxmrfqtzalChtDl5BIIFG4VmuEWo+EPbI9xrE
XY2Uv+ZpeJrs6NFZ8a/k+XyDl+FIL0Xi7XSF27HnvguJgBii67VTFKMTYtNlhATqPETSo41A4Vwl
wQOk7r3lja+zKAiQcVXCK7oOqTfJebPE4w+uakpkXV1PlsO6Lo8PlLo/RD7u+wW6nRACAACDkkXr
nTfLM+tZfSCxvDlUifzK3GA45Dr+gAm28ch6FAQIkBD+GtMa7aTnogHOgy92St3bJf4AP37qteuv
GfnqmHaNc/DL5kdFM3RRXc/xlT+GbzZa6992aM3XmV++JGs1PmkVprN9Sfo1J44B2lbyvfM+Ow/t
gnzCvurWdYGjlN3rMDoEXXit6N2oL3dVZM+vyzRdr9Lc1zRWt30UPfmXRBjaX5ujHqdvNZj4VE6V
SiM3jt51E2+XoJKP34vdwNevZYdKl7Uu+QFECu/xEg5p0Gb3LKQvErXV2iaqdq8yl1iTBUUvRLHe
YQcEn+M+9uR9nTHNzpWtrxDwfxJTlJPoHOprLhssq+DtdyuA1aeBddiJ78G0KiEBYLNAz9y1ZfWb
FUMM83wWZzNmiH/jZNqvUzCMB6wF0j3o2UE6xm07tW+k97F0VrUiJcDXM0tpMiCJfbFHqqg7ujiS
MZTrIvu2poyv8rPCRrtfV3I7DphYDnU5Ew1K2+OzdBFuRaYC+QQw/3PdI6ITsWIzRl4r/qCc5T3K
tmRhwe7Vl2BXVLGXHIHW0s+sUReCXBJlkSVzif1wIbxW1/DqZ0O5lJvn2ZAjsi6R1tdzi2B6a4ce
kZBo8BJaoanEis1lEV92n0NIwUZ2+7muuvUdBHxO0ggDGMmZsFQ7M7PFVPkg+K0sHUJ2tbTe20GB
mQb3zjxcI/RVxdGlj7kpgoKGJ9EtJblVtpS0SDzEV5bJ+TzRWLG77sL6JOWYP9QOAVBX5OZ6f7zc
65+JOyvjvRXmE0WtSU7YtWg8pbE/gmb9kfteda/6MeaDE0lxFq6O571Z3ZDlaK/OY5zdM79+HUtz
FTrxrbIWyUKT7dhNG5nkqmu1E+x7oODtRSbMTnbqbgfPujJRQuNTGZbY87xsLsFqu4p5jBhKhL2c
CzDRLi4PBuOTc+7Meu+ja6ysfk0R9V27mGfQgfhcG9PBS7xXjy7wqojWW1I+UoNYGlsZpp7Faj/A
Mi9HVZPhMcUs2XvV3gqBjN8Per0xjvs6NmrZtWv4xT0EJsSA+/eekGIWDOs9DSedcbP1YSdd8pQt
tpvtVlXiNSFz+5HJVnZdYQrjtLBq/ZwLDKo7EneaR5JuaoJbK1DAO+LSejb9IRaea9gsyWH1STYj
o9on2cYTeqivvFDc2AXhKBU6RJe3GH9oL2r3S9njrcswKHPFdrQUE1d4ajdjMu9LW/5ChaCuNRGz
CBLXn8RO5AeyUJ1th9Wak5G4bst8towHKD2SnkgrxsOII91H2kca/4J5B4q5xGOJv/xgmPSbLAMS
7ZLa/iBI+gwbRjwY06KG4MA8cD2v3VNV95eVk+698F4Q/El+VnspvWa1oEjBAjqALZX8Kza7M+Sc
IR4Euh8+ncnmzGRrQCmWY6ZvdzbRLJyUrB2Q4zcNShEAHZMgKl3EO+pQXn8/v6REVk6PogS5s0mH
nqAFvfrID0uSfNjklmWTMgBAXtl6M468UQ1f4H1C7nStYmR5dat5oXPCO4YbOKutehwmkug20WCV
au9XMNt2CTE/xBkphFSffZdEPxbSbNxN4c/WDhyLRr6+tNSt+SIvZSbbE7Fndz7YO5bk3BRkyupf
sqgD69yN5Ctjy0MmalpSfXO7zzfObIsncrTGK0eH9b2vvOgPKjvIfDlA0paRIrX6yFgPB9Sn8JjH
bbAYzIe2meRLFBd6FxXLvVzUvGlzW52iafrdEnqPTFTofTaZyDnLzu0xHsrdINwxORcmntcjC6PB
e6gWgAK8/TGXAsPBekxpTpPqrBNr0VungWd3pcJYysNIwfoFwqQkxtOOlz99mMPyBS3EjnWsa50c
SN+bstv/zd55bceNZGv6VeYFUAve3MKlITNTTJISyRssysF7j6efD9ndp8lUDblqrk9XV4mSkoSL
CMTevxthQu4T3MirXVeoIItFkhvKLlXEBb7qhZfRqiklS1rTQcacn5eGPZVinNCJWSkd8YXeARZV
sp+sV9pH2HbBSbqQQUoRgqWomdNTjRf5YzTXa3B3nzldgpwxplt1zBRx+hqzuSgXpdkhQaKzRI/n
l4o7FVrjUIOKYujZpuRhExKEVdYjWAjUnVbUcCDExmu/LL11r0CA2TITLItulIaeHRxvGOGcR8Z0
25VChL0/VNEwPxhpNUn3bWIQMsYaU9SnNU843iqXjKUBuky5S+WgTV6XhnwaykGyOihc6+ULsbvh
9DolZRhQJYez9qANIvFjTSOC5jeXTKi0IoHltiki4nmwvlIfySYqijOb4Kq4U8w5bh6TWdHCXReg
IawRN1sFsV0xZbzTwQQrvW4phwIOWQGh00aAkC+3ph5wD8aiZ78QkDSGBUhZokvMGyFNHrgUCPlQ
dHvJlzBg4z1lqWF0l7VlQzYrcWrPgTIVgMpAddJvdII5EdwixXQ7SflTXVGsw/ohPFvJCAzM4f8U
3/swqeuNoPcX4pbIOY6XmDEtUkLxFGRF910l0Wb0BEYMzci2y29wNNJMv65jHfgqHHmfdWFp1R5c
gooiTlQQPBVSp9wHvIEkVGb0Xpx+UJrbkKRZw2ea1ILbj1lLmMwkdvQXNdXivyqIlzSJi+4Fa14b
1Q+o5VhHIiEujcTwFGYdzTHb4/AnqXYQ9Q0hV6w9C5sAMznOF1YIss+JabMKCM1CkqEVVtWepawK
9HY6QrWNdr0ksydJMmOt3/uYwdyZCQo9ky3P4NIqrDgBQ5lS5L3xeJz0LAtPoGoxcyjpjSdmpuAK
YT7oT3IfGc/DNKpn1gh2gUYlsNbXBtt/wHWIBwnverabYBvx96EJI8/omv64lPVyCIdZOWdaPPsV
pv3+SDbjkejyHTwD+SsC223OnnmrAhx7AX3PR4tT3bLjYJu0xFVwTJQanV9r9rQzCXPLlro4lNKQ
bs2qeY2kqvdFsUZFpQEUzyy5xyZDaBuUNZpcOdBZBUP12ASxujeRcjiVpuwEc/mV6yNI7iyjoIRz
POWiM8vWShyRHsymDRxYk9mzLhXFPUlSyhaZqQblvTu3ZrMtavOs0uL7gZH/A+qFPW546CvZk7gE
lev36ERvQ6s6NIOAcwO5woYFBNrEhkdy9uKrWhJ+7UzzJwi4RYzkIO2JdRNqwHKIBGPMvSACSteA
xcFwaOxo+r+stP6XuvzGPR/HIRE3vY/ARvzzX4v3Dvr/813/8dA3/4K6efENEhVsRlZi8n+QRvUv
9Jr03XltGpggrCYSRQm7ZuUly38RTQqJmMmkADmu1vv/gzTqfxkSSzemaYrEBwzjn3CWNWU1WXgD
NGItK+HABmi5UpcNqFz8/RugUS47AOxa6F2hROFla2MNgSKRivxOYJeGCkbQhZ1KqwUAC0NBfIm6
nvBPmuPpqzoZtewII14c+N+tAbzU2kSFGnLcBN6ginQkMeEEAywQiu90msIiDZ6ylmx9bjuVAjOZ
f5iN0QWOmCM/bJBKSgjn2r52Rq2nHzsruXjShFC6Cce2h41BUgj9BlFS8DcYKzTBaU1kmRNbRntH
y0Umu53tUmVTRYtEuU4CeDvvJJUcMDB9V4wlrINz/WkROxGbApJ/t4nesFeWp+qukYL8lVpJDR2S
eEZOgu070AvWNIuTxvp0h/nCkiL/F+ntxabQj5D/DC6tETXqu6apyCwb2WO5SHxwyp2aQUNiqAxt
6+jCEr/OUQVNLw0C1rsomtpo00PgRFWfL9ar2SlAYXIeAXdl2QQABDeseQlIIIalTHDcFhSWHi16
5RG6D1jDUwFxcbT71jJ2RDqm94EyEgNS6nFDZGcsH5B1lLcVNOfYrZsYSR1EKeN7GXXmE5vUYN5a
odGfNCor6At6aknenBgdcctjcQjH2KBLIi0BrCU5O7VIXUWHluX4YqjV8hXbDXrUvdgnX2iTlC8I
eOpzPMzQw0i7bXFFsiJ093aipexWrbQcHwQ4gj85oibuBCXWHrMiGWN/CBbUPZh+SrNfR7wPPNQa
8XdglPpXOdWxBMU27jsZ6ipuCQTvJBE8NDQukSPH6dyi6yj7B5D+NeqxWaXrOWTQr5Kcq+0uTixi
RQMjfDZm8sZqKNd0QyLKKnJe29rPSqM760WxvLJZmXDPm5GNYmozHONqzo9oJhv2tGYdyKuSds1w
R6ar2D2vVnTQaPLI95NM43tElzJzSkIeA5cmeSYw+EzzVkQPFLLdX5ZTkGr9sYaR8JSTovICLwEG
oj72zS3+iumNqVqrajrTOl5Y5AjO1TiSTpdX8KMRxBV3aCDYdyNeQe40x512D38hpuOVUjslCzws
V1RLXu7EIJ/hWzZbk7f5ndRU1iZit/cakBAHL89CZgQ1tkGpSXuf+DQoysNZIDCSeGx4qS+0QYha
Q2k6ESbYrBFsvbHGsaVFMge+WkrNYcQW9ocJoXCN7OSudpdANxg3xGEuoUazqVEzFfHpJQCuuoTB
9Vq+EtaSYZFJao61s7gmxy0mxZeDol+RHAOxtYBCFxoq7bNL6NyaP0dzoy18xPXLoep5iFvxElan
iUNFYGe/pHD2LoF2wPjK7bSm3CVpROBdu2bf9dECRZOwdPUVpgXDEddetIoi+janAOGFcjRi1+s0
1Sjg1EdLbHKbch1KzSV6L4zGhJynSyQfsnA0CVagR89CabUvOFRnt+Oa49d3kBHsXocc56tog5HO
1iD/XpgYeneXx61xn7Nzw50fxdNNcokLNC7RgRJ6jsE210RB4RIu2K45g0lcDrG7jDxGj21O5w+X
UEKIagQU6mhXH+OEYFyw1jXCMFrTDHMtE7/UKsR19rykHdIfB8xsCBD6pl7iELPebH83l5DE/BKY
WCn64KJ9JEYRagaRikMlRD/MS9CiegldJAo9/QU+RRQjjEUST6GCE9GorGmN4oRNARnPTU2HiTXv
HFyiHbW4LH9Oa94jnbs1+nFNgQxyVIusZms4JEsdaI6I5zV2KMuo7rjWkCjJS6wkHGUSltNL3CTh
58q36RJCmWg1gZRTH8HKMCRyKqtLZKXaF8V+JFR+hWLKEfWmRLrlJegyTSWIkWI/1vfmJQqTEmVt
kRUCoxqSIwiHaIX0v9JLjGZbrJGaYbPGa2I0TTOsvcRuhn3A5+lgrjRzNSLzViGjk85HfU/FG2EK
EEiU88Ml0FM0WKPtXEMvjwtAV31rL/Gf0EtpBLTpQtVYrgmhLMdrWOglODScyRBFP5AfrUuwaIhr
0jOsFJLt40v0KNnbcb1B+EMk6YCs4if+H/qLcokshe5LfGmIgazglxhIpPukAMyxIFurN8sl+JTx
ARAoXQJREVBxYbBdyOUVp4aEVfajK9pFkg2Zq7xwH8nPptaEeEv7MRW1lYTbSdQQHcMWSXypp25Z
MbUJ0C1oQpadQTsiFE06IEsxIt2sjKnerRHU6tnKWvzxUSbFwopPNyiiWAim+5Ae6TlgcSKFGeel
8QRKD0k5Msr8BcHSTK48VaqKsXYdJj4R4fgmxEGnb2VdVUpHnC3gdY3IaFo0Uhugn8BZBCk9dMRm
M5dKcu4rpUWTNM609WZxSQCUMhk71kUGDfSS0RB0j5jngTzKFvTDlbsGlTaimqn1Gmtsih2UAZna
QJfgv0uwgjQeVzJ09oypi+RNkYbbr6Z0fB68Of9RxUslOHC5yshTQC9Mm77vfG8Yw9TvEXj3/SYW
eUfB8W6oWVIyhOypTsQHjBukXyohmHSUJBSSZRESdR/Q2YHxMsbkK86dmH0fG4gSSFiCn6RRW2Ri
zpRT8LFGg+6XNde0rWvlGVICydQgneozjfihsJsOzKNms4CSl75svp3CKTh3pFsQmZTIRJWTV514
o7TUEuLVtGaoy3KWOelUmKobBCiaIFEY6IhGOOB2WSkBeLWoQLfkktF81iR9wzybxUdRDObv0A1w
Dskyo9CdTJWwmQ+aqfxSJJCBcAhNSSuT5DZKwbty/Z43GZu5rpWNL9hDa4tTmwE7qlWROx4rQywf
Jrq9OvsdHXtguUWJ71Rph99irIg1MjmjJze7COvO0/NW0b2sWYxTFgXDk1r04b0alFF+WwuTgXwq
7TFvkGkm2qWqIaRhO9h1XtRMvO7VZYTUFImD+ZgModi4IFUMHZw5yucB4BTZOuJSlKsLb+9N2Iu1
5Bn4MsYbIzZwzVHSKfpmBtjC0OkjXtYGReDRcR/C0enMGePXRq5LOLAWpBP2iRD2nGoIFDfRx/Re
b5OuB8DNYD1phdSMbiKS+rWizSWbgWFaFl7VMst9BgtCskNeFDr2Y1H+KGF/oDDSiywGesjJ4X1T
0nz5VyHwSdaorpEGIRNLKWLRdmXuFwyYOVgqiLU4tpormVm7kcoh8T8+irRGD7yvQiwOY2oWBQ+u
7NKqrHxThZCaxgqrKDC+8ZbsLPosQ7iQkIyTklPrrXis1T73o9qovGAKJr+mu4UWrVO/fHwiV8aC
VEPvz2P14XtzHmoljp2sYgxFbCtGKZrRbAhjZ1rCHiLrkdeMjsGAlo8llZIYeh8f/crl73J03cAj
FRwd7o95ZTCL44oxaznv/d6yYq9TgLkgxJef3Owr270/jnIVA9HAxY/RpMauCc97D99kht3ZD34Z
w/D5+ILkKxrreiziv3QEuGuULFmd7+9niQI+imc1dnNkBYHdg3zhzKLjXbSPUVe99JG2SLuyLMSX
QB4md+wgdeHjlkubFEXfoSIZEgOdAOpAPCTpVlpk4VefS8pLVabsfQX2YhhYAQZ/CXvWon86+tlS
E0WA1aNiGmu5/f70k2EIwjGxEleWYXdqZgzbhaz03cd36Y/Hvh4F61FSN7lPkKfeH6UtlTGqTCFx
K1VmeplKTnus/SyS8o/HzlHwdIfBi++LIelXQzucqfaU2kxcYZihDUUi+XIkfG+nAKfMjy9oPeF3
s5lDYVTJVBaRrpLu9f6C2D3Dk47hANVwA38sKFsfNBhdfp1oE6qdUtiHFgjDxwf9u+uDJ6moNE7W
419dX7Nwg8Oau5ggQ/blgByJVi4MGzbv+Mmw+LtD6YqkYv0ra6pxbQCsZRFaOLpy7rgo3amKSuwE
BlN6VlNl+GSy/jk2MP1kGrHn1On5qFdjA6g9nqvehE41LuXGarPfDToo7+Nb9+fzYjxING51NuDr
GHn/vFpFSnG5i9cBaMyPPTUbxppqdEvoHLQ4tDcHWFXY8X181L+7tLdHvbq0QJ8JG48CTAslUJ0B
c8FN2Q7yJ9bC6xR9PxYN3D5pliky+Y+8yN5fm4ZoMq3pNbiC2cdf8rRfsFGc8E9UK/lGihLa8PEY
KFsVtsfrP79AvC1NkewGivnr1YNA1koQplXGBEEa/puc3qYdJfD/x1EwtFBXMQP5udcXmPTsswIt
dg15GHyFddGHJJx/MuT/fENLvJhYCaHdYZeAseH7+1gaiNKpWhO0UOxk3Rqxt8EeykDv1+M/B72g
jJVbWLergB2YhwW6FgP8rfB5sUNwuPqTM1oH5fWD5bIVepe8LHHqfH9CQ4j+vF5UTmip1U3I3vWu
0EjJTZpKF3FVGKxPRtLfzJLVJkJSFQ2XYywL3h8wgm4hDMaYuKZBJnLXSTKeq+C6W96B1OdJZd4O
SA7zTybnn4sN7hQanrwcVYdfcrWudYKmiBKSPxerWMPXimTZBXGPQRr9WvmzUMvLRuvqrsqsAISN
sCSIf0THWYU4G1ZYJ25p9PqRKsKCC9kK97UmGi5oY4AXbSwNlLOlPB0kcbGOjPxScBVq2A2wTeDT
qwo2lzH+v4jDG8RBBgtgyP2/xU1ffjXFa/69/1G+lTb9+9v+DTjI1l9EJajYKUN+JRtE4if+G3BQ
pb+U1YoDtxNmMpADE+rfgIP4l8WugiGNa4kIBrBmrf0Hb7D+YieKo4lhrC+hFSf4J3jD9RwiMBgI
C18Xa8Ua/tgPxiruh5Y1RzhKTuExXIbAQRM93AiRNnhmHuBrhZbiH66Ql4PS2pCJrGBoX+eKADh0
mDZOUAoDOb1LaYh5C56enxzlep7+6yhrZoOCgowImPfLg0JvFvNdLi0yRwmqgYUiwl5mDSdjyrhP
DsYDebf4cbB1HWJ3pYsKe8erPTyOCoGx1PSwEGWODjKlYFPqWv7J5uNvLundUa5eLU1ZkgZP4iKC
roArGivzfBGDRTRw/lmmgrpekIX3P3ohkC/j+jXd9xJVQYAhCdICbTMCjCHkWIzPLuj9FWFPz/bX
UHg4Eosp+Nv6UnlT3y346hRaJN3d+C+n0LN3G3vnn/yd7fsH/8z/dvaGr2zP80Lb2W/3v7eI3O3f
7na7/T3ad/efbJQvMr7/Lrd/ns86X96cjypSYSScj/vkPvgb23O87ScjRVvH3UeHuKph0hLFGQL4
O/ewPdhPvusPtr2znze+fbZ92+aY7tZx3RvHvfHvHNu7cT85g0v87EdnsBbdby4SxlCriol0d/BP
Lzv/wef+Oq/Odu/cf3IkrIU+vtjrCrrFuyxAEHV34AnfcHXrc13/4dfTi3/YuqeDvTu8HPyXw6m2
Xf9weHnhjOzbzc4+786b3Waz8TabW/vobZ29c7NlJDzf3jpbx7Zvbee45azdLTds6zp3N47t2Ftv
f+fc3LgOw+WTDQev0HeXQ44bu1aVOoM8E2haaOjf3zngLlolKt1kudbz0JUjI8W7QF6Ebxlo31dh
DU92Iqj4gk/3Zjh08iB3bl0HomG3XQbNV0Yc5oypkES7Wem11xl/JAI2glhW7Gns8QAOC33oSIiL
9JB9GpaRm2mZ2OWsBJbORlif5HfRpMKFN4qZwDyV4MzCNgUR+/3MYj2AGJz2kwO3fV5saCPY4pnY
kv5eyrEvvLxq8u0MYWVc8UVEN31Qq9LGyuT26wgqE+1lGVsayGyslFO/jD9L2D4NprJBNMNezzvE
LqRj4j8pQH9Fg0aNYndiW5yQQk1flVbJy0MkLDiyLNGoWRiUj6z1ihbNo4/hxYilCH5W+LHoISYR
uo40zIVJQ5Ch0ODCCbNiwVkphr73GMBKwV5UjczCKYmYabxFD+CNGUKTNZ4s1NbTEGX1cwlkPaAd
rcvFDmIljR1SBCvLE3F4OkypMMpoXipgbtyjpMpLUzOC2p6l1s9F7IFHy6rUCtAnE+0LrpQtskUx
x6s8CJY8PdSYtMPIF+ZB8426Se6yAV2p3ZSi/lvXK+l3nkD2Ao00Zuuw5lyp3tyjyHEFpErHjiBo
ZZuVMWw96Co6nvhJ1ZxgzY50pdNcfS3ksLpvDTl7Nuo6w55DQ19q4B3QgxEjxbUHXUwOs6RmukdZ
FLaPQ15Goa/TFJ9oZ04p9PtJq38X3QA9MeksHE+gCxWxV1ULLOl0mHQHyJkzwGAluk1GlGQolRYF
XFyuIxRQVnqUcB8Z3aVM1cIVQ4nbQj425MR2hkbjK9aYPff9IGOOHFntYcA4F3It3l+ZrVQq8g+B
9phO6l7oWRnhf9u8GtJvgCCUQjmPa3GaEgdwJ0PXnGDmFRMazKOy7vO2rBp/Npem8BryxnAeYMD/
InTDPOBMgKJgLsxppmOOt7mTjV2XbmlZT891N3RoMiUrv52FijgFTauN3yr2J9gK19gXHVUttOQd
3mnw+sCFhruZt96PDO1pZPdLDJxrxl1+xtS2SR+mgTFCssUkPE4EstqouYbapY8h3NWhWhSeoKj9
npZ5XvimYFar+WvXTU7NLJptXcRkn66/Zbq032XmopjQuBcGPTiAYWo58Ek4J04VyBlQAkIczY5U
FRpq0xAIvZW6pL0jRBqlsILp+p2IkwzmplIx4GLRGm1z2yudlnuJkJcirkqSEvlNp8wQHjoEeFix
Gy3MKlhP94GZW98SMZZ/SCDhiwsdsb7HUWqlRo8jTp5NTX/aEeVpDUsMCt2rU6tvYN8L2ZelJofK
BlFI6605xfJLXQa0O+YavvlxKpbitoFWw7wfevFMG4KNgUVQIG4vKH0fO1LoLDZYWY/CbjKKxxZ2
Ip3ampb1tk5gb8PSKJrMLfvV0X1kTQHTVtLs2JUlffZqivrabSc17pzRyJBDwKuOLQdL2fAZr9n6
GQp+vrhiAYvRC8N51DAHL0n5ICkp+m7V1TTZldoQ3lBGcfCA0zeoep7zJJaKwHSoARXAZ2uOeuSG
Soqj7ZIY0uwwo8LWR9KGTI0H/1uugg5jIZSitiou0wOkWf3n1PbBVw34rduhWMNyE+vm8MEaFHw/
SrH+2hgjQWGAscJPSK3DK74bGVQSyIX3KjGxECobK/5Rk/xBypcSCo8iU/I1SrGG9TR6sIcsbRAY
tDBJsKYeKqIeNUywHo3JjDS3NtUWczQ9jEkLSPrngHUKh+hwxP68UcaHLu/n3J2WrjpHRqHcjVkC
k04HHJS9GnPr4zAQsuisJB1wtrwxYctnUQ07DxdZPwoaSMrcAKvyKwlyujPUVvAI5RpbASlJzV9q
puX3kBulzM4wKYTLDGEg3cR1NW4bAX+dLfOHl1aMtOoYW5X8C21uC8FBCdAqhioaWID9pdmhxtQe
BcpUze/Iv/ETODjFnqqbRNbBkpRvIEjcN1Ws+2OYlHq9IyxmfjCLAtZzZJYqzge5nsQQy6tE50ah
4vTwkFK1A7axN3Oq1E9tNOAkV8KTojCv2nhytCRtIIdnLYF/aGKDGwU6WI1rTF51vNHEScVgEWG9
pkDPdxVZXkz0SpqkbhZrmFInF/UyomulhYYPkq9/NSTZYDc6ZUpwpKVa3AAYziIQXI8iUkaO8doN
mvrUSiPxvEmlQdTWZD19HZscSFeJpOhbK3JqTizm0WYZSg0B6FK3P4V4yYhPBmIcXbgMIHBWWnWj
M1SwdxzQHzm1xb7n+sY2ZP7UxMPlbi0Y4Q8WHk3eiamI4KCvcNWGZEwIR5BYwvdwWNUrItJVcP6h
zc5YBIGupzrDDV1dpgbujMoZLgqmrRPqmQKi/EiaO6JzGZ2/HxhxfxYii3c00bU5IFy86NYGYwKE
xKFewTYmF6EJ/TKFB7wPY4FlQdC5BHdp5ejBaGfM+SokT78FS536W35U9JCYwSQ7BpLU/pBgoHFq
VPI1qNcawMlilstug1Q7yjDV0JrJw66p5JkvObIwCzdqjPFlS4T4OYI17uYhLyCJ5q0ub1tNbttz
WDTmSQJ0byHPhtntZEk4O8iCNNzPE1Z9vgzQ+xgwkCR/HBN8IRCYW2SK41tRKFxkIxfpD6OCeu5O
5RI9zmGcPxI9kJ7wAlXuYgWNIAN2QNdJnI+bAXEWfroov1Ao8Mg7FP93pkAJZGeSIkxOKAfxfdEO
ae+QsaOLVIsMFUgFZubOUhS84G03LL7eCMkes+ahc7oS7z8vV/sRs2nMCywHFm2n2TmkZbxxE9zJ
yPoQzcot4pmd0hzl8DfM1GieGiPlnUkkEMPMYPLB6ZFM7dhrWTytMhN0Hew+lGcsDuqj3mvBaZpL
Rl27iiRGdBOHoZ3HXxd1BbLMApRUAJDF/AGPaDw28uI2MZvsRe3F9GefikroCjoCZ1FvZh1zOqI3
nFG0sJMelz4ePmk5/lF1c9csmRYreXxgQtf5WDlCjTaPjCcL0plbK2yGJh1ruDdNnS//qoveIq7v
S1T2/OtBVMxlNQ5FeX9VoqIbVbEq5O3DK9DylFrR9gpG9/jiNzEv648P9lkBet1I6Nomk2GA3vnu
3dP3U2ifbO/56Ij2Z5WZ9R5Z/aPSNa96CSm71aGkCLxxD67rHk5U3QcK70vNa/u1faIs/E7hbVOT
Hda/4YPU5P7Z5o92/OVaqlKyUrHbR5u/4qu1Xt7tNkd+3d5Trrl75+5AaUZJf/DXAtN1naPj+zuP
D/L7/d5x1jLXP1CGnvy1ZovsLUUh30NJ6LsUfTd8kALv6XBa67yTy/d8fMs/rVHXgv1NOWyGQSkY
3AkOyTVydvbm4O4ut8LmEjgr/u988gCUS+LfB1X46mz09rCLgcx8XJ/0E7fzcL911pvAF+7JdW52
uwN17Qu18Y5/XboEu43n1TZf+ltu6cHd+i+27z75G99/cXenE4+DtsnpHNr2N5ooPneR5+Ttqbmf
7LOzty+jabfZnXbnX7vQ/nVef+j3h9NLbD8s9vfQ3jHcdufz6cxvf/2iGePb1NnHe/oC/Hq3vffu
t795sNvtvf1w3u0m2w7tDYX5t9vj8dtxv/Ued/vtz/s7x9s4d457cDzv3rVfb9cnyDi7pyC3vf3+
lj7DfsvtdmltXHodXPlveh4HlwJ+u3W4vB0j5sbZekdGwuWDX+/547UFcO/e3D09ue698/OTcfAe
G/9zRlwV9y2mE5GxPhC6FE/cCAaCc+swUJ3tDefqOJ81m1aDqo9aQeb10tKZOPCvRzztGP7O7+0u
tnmg60Bnxp24SOYVv2W68B97z5Nff+ue/Af3YXc+uE8lD31jP918X+cPJ3za2JuHL8PaRGKanhk0
zr3HLPMq2zu+JvaecbZ3Xdl272i2vFj2o3dc57Vrb12PbpO9X1eDT2bYFVb155296qoFEjQ58ifv
Du7Lw26d+vcfPzr1Arp8NJmummq0FiVB4gg3DJwTC87aarpZ7x1XuS5ADC0GEuOLmcNAu+FWMbxZ
tvgt94O/2zImD66350s+7e+4/Vv+lhYVXzMTHOaUS0uQH8mPXz/il3z/7oGHx2LB3LssiOsRd77z
wkc4BdvhKawf5zeevU6nLcfls/zEL5sTP54pwI9iKu923rraHg5PLi2x3YPNjeJ76HetI5CVk5Pj
+/l56w9zbvmCJeLAGTEVaZzyXL96+/Wj3n7H8z9eVi2uerspuXgere17W8bzus6vazjntuE7z84r
P5VJ5+yP69RebxM3av1uBkbOisPjcvjjyyP7XwTpLYJkEND+ZiT/Ybd/jsv/8/PX/9m/Fr/i5j2K
9K9v/Y9sBUBIZ38Ds0EHXYCV9V8USf3LBExHk8IGRaFfzxryP7IV8a9V7KutuhWYmNBM/gsjycpf
CiKXlUYjW7iO8X3/wGp/fVf9d/rhbQVCAK0IMEsUwfW1q+k399WQGKvrgZW2GsnEOFyagb5s3tyc
z3disGRk2FgQWLBqhOex3tu3b0xcgeUgytSFcKgOUwpVwtUDgZsbUQT9a3iS4xD+Kv/mUNcXxKEA
1RWua8XnVPlqxcqA4CYZypsT9HV0U1pFgS4Bi4+PL+j9+g/BjqOoMm1koDdoRtdEIzJJMHnDLdTp
wmg+NZNs7JshowCb5fyUVHn+aMJk+PLxQa/2s+tBQQ3BIxFUQc7Rr7Y7JbmTTVupxBsItLsGqYG1
q3b5ndQJ2SdEKvmKRng5FiAmu2YOBvHo6olVi94sFo1TWtVDYTlxmrWP8ErT3NbmHjFGYAzGbymt
0M2YOblZptaOhzk36K3hSN9iW70k+RdESbRd8KFCsm6lBi2bxixbt851+W5uI6nwyEGoUMg3MZLC
SjSn88e37GpXvj6oFd/DYMCQwAD49/3IU0shKTrDoHM/ilguD7iM6E+RUirdY4MI8CyZQxuuBnn1
GQFzqeIrqiTxhhTYCSuzRB9eG2DOH2FrEW5Sz0V2WLpgJaLA+G8+GVTrPX07Fy9EL8YUKcw6Y/eC
P73ZzgoEtMaiVBEhHy7pXk8V5IdjkT9jxIESccQ0ZD9XiGqLGFeJj+/Tn0MLfji2XKq1zlHzom17
e+i6FkaEw0joOxPLiSF/7KRePKVl33+ypfibI8mQX3UUNZDaaIu+fyBhq5FBasmkmNKJSW3EtoGL
9yU+iYs6//r4qv5cCxT0GCvgLqsGjJsrnkloiFNe4uPk4DuSeV0z/YT/EX6Ct0rvd5+XIWaxSMuQ
GqlpxT/ogJSXSrL0gxMIq5hqMDs7yUm9yMI538f9UnpkMmaeLCbqAa/A7JcGufiTVW9lI1yPHfi2
RLew+vHeuM7xnpdhDEva6oAKlQDCTC76jSbUeKcsRurngZ64eRDqXi/RHolX02U1FVcXBHVSXpTI
JNyyacttbRYEpuKeRqxC0Gi3nVTQyvzHT2VdM7ULoQsD2CvEPdeiXCmJgXQI9OntaVY5P3o0239+
FGgbvHXhENAEWMfhmxEdjnhORXMyOFOUdLSuMH3SyvkzQsR7lHR99tCsuRDYcBcs/OpaUmJGjc5S
Riceq+KQqa3kEgdbI9XJajfvp8D/+KpALf940CokRoYzJgTrzuJq/oiTZRDX2ohOWldoGRULcIUO
ft1+VeaijBGctrKOfSo56tgFdvUDkRs11jeawvKXImf6pqCW7L0EZ8rv0OUjyx37WnxehAKS2YxU
bXRSlEJfWQmEczdZzTe5rxK+AYBoC9qg/pr7IaOflRZW7gf5gtmaNUsAjQYpYdigYvtJ5IwlZl8A
M2PNrokHR+RFl5/QlaF94PW4RqNVpfitJpMOgaY5xPeCmJlnXPzM2sHOmqDWYEQ1T3bWfCYBlw4Z
5h76w9SKdefEWYSaAqd1JAiYS6ubfMGOxm4HAJXNkIOUkAgUWD39+GJ4lgvRyu1kxtxGhBSv2XFq
aHSdapmhjX2jTGKnZlZPmIO0XzGGpOGmJj1xaK3eqckG/eZyAK0hDrdS+Fg9IhIHtc2BQ+VgCkkd
SDI8/KKl7b9Z8yzWnm4IybNelAMy91qbvloZXjy0+Ez1nM2G9JvuY4BbWd6Lrdt01vIVk6Uxd4Yl
Iypx1ou52cPJE+8lIQbzXAT8/52K/YRsyz3+R9i81APeKHFu3qV4TC7cwbD/2aTKgnG+lUuG2y+D
dMQtogltK6q6Z+j+9MpTZLbNTUPOAyYVSh+Vt+AwmDkUUycmu1Kq9JLcZjXP4kdSXkSARl0hrR7B
VF3zzbjTCDheiSAg2pLYSSCtGiKlkPbEhIqwQVEsYfiR0ewUpWY+WCr5237QGVDd4poobU9LIKp6
Q6PMPyIwV9HBR3gGAsWYKCGeZIROPUyRRLhlGRV3TG+jOUqz1a/WRtjVKO6gA2m+qik58F+SrDTR
NcfYMWiOlqn1uAOLnnTML5GY3upNTap1PwijU428UW19WJbaDkgAzjxEnS3CnRi6q2PohZk4wRKj
cmuRpT5q4tJGCG9Lw3IRy5LQNyN8wloh0aLvvL5ICJrEAZ+6dsCO2A8wge+9Ea9UDKl05tpQ44jQ
YHP4vUs17ISaOmJKjnhvfkVevEi3fTNH39uJDAXsp7J7nDil+5IsDzbEoqn+ZKdMoztouhJwRIrM
I1FKFvc0G5aS5Sxc8I0B8AbEWnrxFoW7zB8TNHQUu4r4dqNFReYLInYxthE0jE3s23UL0R0Tg9Sl
GrPcYtasLxWxrZ23LMRk0wcnJGXpwHqD1Y+WSJ3yyVyq+aec/1/2ziNJduRqs1tp6znKoB0Y9CQQ
OjJS6wksVUFr4Q6sq3fQG+uDKBb/x6L1T2OPacYByZeZERkJONzv/e45acGV007TR9HYqUF1OgNj
O9IQy1cziqLnPE+Ml8aEbri2sH0WmzFx8qVaXhTpWimnPRJZSPTrcuqsYzWCgF0W/aZcxVNGPHKI
4uzOTtEuIEO10jvikIBEg1g1zdXyF8MfAnhQu56cPEuOnpBw/DTfAuMRyWliP2plVNTThddbVy7O
GVa6xZtX6oILOGe2krFpPfzQJst6ovAeD6taeG4fmBcAsMeMuh8wI1TdKO6JEQgeKFtiBQuVl/1e
HvgJbuMlxKA5eFGbDBBZ3n+hcgQShbsSOO7ArX/bQrRipNIPxU2TmaiLolwU+h74I5NlQxT66hYz
SfJMSTrut0o4c3wsxqjel0NBz7pQ0hjWKVNUNylAF3ybfW/NWzVFlQpypcSD16Zpc+qZMXZXjNYM
1gVkHK75K9ndBrmfi/Rr4HhglPr4WAw0bQLp0WgCrdHEOaORotsAdyqBnGhtwSBaFHFRF3XaQl6T
4TNLNI3oTpFSH/qu/jCtvqswMprDw2Sjc6E9O+XPxtDwKUEDLtB0G07xGfN7f+nAnkJAf1311RDj
btY1ZzD6g4h7V8je6DNMCrd7HGeyh+LFzDTZgIwHpz9Yc37G2skEt5H0U7vtgNuJVSpkdD2IoQRA
XqfiXsOw+5Wgray34LcKfzW1Lc3YwdcF4rbGqMjcYGi/jcxK83bSL/zHZmx9pv3n0UnXNhtPb+XY
Tk/30zD9H0guLc4QlDh4XAzjbQqV5EHm9Zn/L3a8/7wL9Ux2CbQ/TR7nZJD+cSdiTjp4apPBNXdO
omPKWNshVKQP/vudwT8fHjwTMPWyEaH7yVn+H1+lYpGMTf6ApF1QOOh6B7DNNNM9RQmNPKgjI2IR
3XgIUVD+8dL/qQj9UhFiG+mwuft/Z4offtooqTmg/DBi10+H7//1P//2PX+6Etzflm4UXSkGUC4R
2r+XgizvN5Oj199BJL8EijUfgAn/xMGAQ4ZnE17/r1KQYfxG1JmBQsPyllOj/m+5Ev5ynXI85m3h
dvRN+AgeRMh/vIKI3fteo9AjiKwIV36bveE7ffvlM/nX1Zl/eo2/7JdtNjup4w48hqFzAUzr4g1i
7PBf3AuX2tmvx6HL67gGp2gKQESV/zo3BbSVVO9EE9vP8tJgWfUrm0Z3qX2XlVe8Dy2tdChjUftm
i8Rlo8hQZrvLldnD+IooTARhXAzaHsopmbh0MmPt2LnD/Gp67QTbpc2z332/Mab7ZE6baaM4fWJW
Gy2Pke+God23VM5edIj8xpzXjAFUzZXMEIjj0HKQvK7YgDTGTks8wAu11+ik5MCnv4gmQr6eGi20
YQLP8HFlrMcNu1yNue5Gq5ohCMlrAU5xBI6nNnYsEkhW0SMNcwXbdNtaonSlMduMUrP+QZwoYdMl
PCQfQ3aB5PlaMoTUY0RlnkY+O8aJ3cb41gEseCtdALJqgbUAYCbWtTTB6yYohDG0gFxs7aXgo8U1
KOeRlBHpvvlYuhp8LwxLEPjibIk4DGyuwJmwpeF39+U8HcYkla+VL0lzNKWnPUD+Sg+mo5iEhtft
n1FpuDBiDMLrPNW84jAynazDcOysZwNQNZJ2B1QA9qQOPP3EFu7D7dwNNdTphVwJJvPaT4gXqurD
QOn4aEyeAfK+0dVDxwQyCFfUb9WmLZcTijdxwtowkAbGuxi5G1ad0OJrhxfPAzku1k68ZTjsdbxL
czE5UKCnSV4TcIrkFdzvwgm0OEFGSU0pe068ArJXXIvouZ8QTJIkb4cF12PDXOhLTFeKktiDWXrh
c2ilKZZ0JsYlu0/MjPgkYSI2POqPVh9qL3Xh51yvqrOZLLR1/8tiI1mSi4DlsitlPsPNmYlgttJu
iXo6nKaDRofOzezXZOQoMyz/oSu04SMaYB/DNzOscuUOo/07e0A24mQm8DxZniw5s7AXBrwXddrW
6AYk1X1f9PGVQ4JtFeoVbnuDU+CddDwwr6ORuNeTMON2hYAusk8hHnUMJTM0M+Km2vCV4FBN/igW
/OfZ8stzYskmk9j/ZSX9535DVX7/n/9dJh+/Pl/+/n1/e8I4/m8U8ymtsBPwQQkswyd/G1lx3d94
OqA//fPZwz/92WwQtChY8ymT/dmk+OUJY/3Gv1lQ/ngKCaHzDPw3mg1sRv5SLOM5xTC263o8tvgP
I3D/+JDx+rEtZ8vM1n0jv/Paqw5z1LcbmVjcB6NQkJlnQKNg8OuTjVd+U4wG+zYHZkkJA/ctY6r7
qhoHMrq5UGMwAzw/RGXsHKlf4QZTzbeywbOsag0Nmyp2mT/d5MSYT3GdFrspHD6cmXkZeCu9eK47
+I3FeOu6mOyLdOdrBLni6aqRqGGV/L2zfBjNhlhxoHzppvTKqeMvfI6Dp23i2bq1q3o/9M6dlQ+b
drEaDh369GtDmq+Jl2yQYC3ahePs1V/9ZB3DcDjH8Mglnj6ibbemUqAQBpECiCbrNdvzmtmvIyrU
dWt/6hBbU8MA+u2B8I4lspZul87lBgFNkKThITHJ6PSm639YhKg3otRQusXhbmi+zGh+TrtWrOPY
fNVMxwDzN7/MoMG2SduAuB93YwVqdYzGtTfa7UGwG9+NEQPsnbhSMQjxIX5QjXVbJC6a8dx8wO2l
43OYHjscLBYnBzfiLchzxjnAjUcytteOPTBW5xxas1gPdb2u3aepmGFtJ6N25bf+urGrXT/s2XAH
ZQa4cgzfTJTsXY+foEarVA/jE1aULkjDlgcxgACWcT+QlDfvtOaQw7LglLxqXeoRYvChNZdcAtkz
HbQ3rBE8XGbjzo869Z6RYwrqYXpV0rli1ULZ4xvpJ4cu+ZVI5yM2UUA1kfNh6GA9laOoJFFw2zWk
nlkGma72+lxu67gp76cquXejreMe0lK6gYiqY8T2oAA15rZXtVXIe5Kk1iPcNvPWbNX0EnUWPDDy
WMSFp63vRmqbiwQGPhMVKy7L8K02whP0TfswLhxop7OfACa8Wo0nr1u7Sw4eAwpHvYTdTSXxsWOJ
9Ua+Gg97t3ZnPduCjtvEmnXTOmrfUnJ2uunKlAoaM7bnlV+F+XXWxznJyPSwYK43dm28z335O9Th
koINWVBzyp7YhlxXYQLXCVEsgjbceY8evltG2Z+lqJuVY3QFRBxvDDJZHHI7n7emVtvnaOKMVhcr
AgLn3kuCgYtPlyDaDBntvFGKoMk5eYp6R4FubQzevpNXWKfWg4Wf1Si6/pbE108l85cKgP3aHrRp
7aBrmdIE3C1WD23cCutrHMyVwyhBoneksatu10pSbK609+zsHpzJ++DZ2N6j0kZ6/DPL8a2dTI2Q
ZnKou2bXeRaxXIckJKgRrfpgq/Csw2j+nt3IvY7thKipg8Qxsiuwn7q0oD2iIh32BZdpRUJYrtim
fDsTT0Szg+DyqtfFA8Q03lSQDyaKTz984RvQgIiKunvTrwzBFtHmfBmkrb3NuABGJ3wEYJOz1Uuh
V+7D2j+7ORz3SRvAZZUbczzMwFgkl8uqdNycQYvP2cseJP6PYI4GqkH+q1vsdN6H7tw1uid3c2VC
XtNNpvOXGDvCvPOkKQhpPXQ/iuwclIdO7u3aLe5hWL+zkAYu6JYwfEcDvo0zJEq5cQjDr57mhW/0
NOaM9BnB0Mbp662toi1Uuo3ezMdaGHsLaAo0qWxd9ui2gfHK17TdMrdgbPW8vupA26+a1P8md7wO
5RG/9FWfjHrgad0qzlLe9mehlde4AHZDm++SNFphTN/p6YDcdtjJRj+isdj5lVorKFRJdJOP9nrK
o7uEQbYA5t0RxOOhGMz5gXj/uVQfjciuimm8NvzqVeXmHTyso0iSdZdmpxL4cRCmyMYSmj8r4SRB
bCb3IRTvoBFat4d/Kta6lemrWObbrHAfYxyPa0Bmz5lobry6fEC5emQvtG4cPTAQhY59c4vgOQos
Ey9ZLvaYF59D2EgBMvGfhA1r38bugX7kkxl5DypJg8x367PPrEVQmpSlIyrcgTMs8iaKbauCIeh9
LPK7vnBv20LfgXl4ipIsvbFy+yrBgd7aL96MYlfrPiIld40zXw+zCU3cOIZ80tT11SNUWuYNxu5e
d8hJ+8b4OXQQzyL/d9WFpyKbr3M7vQcl1wThhKDbh+OM2OBoLO8g1zAHDBwo4tbcoatLQSAmP3of
X8NnZ0RZdHqgCGm6MelcneONipO1UdaPoyP7YVWQrdzBPDw5kcUFN37OU9Ofx6G4jUEJrwU3xNYs
7Re2wXti2E8AW6qNZ3tHBMfHyMjunD7ZWcNLwioaDGHnHay2vZ2m4dDKdBO6S0H4x5dExguvpOSd
XvWFxxqAr70f9CMC7KMbcze6uTx5unHDOQMaYZwyhSQtSvOklhFEDd1EsWqug8TUf8oOfbLTOOdS
q529MTmPcR/fDJlzw6Ap8uEqJT1eWRjf5DER2rH3fYDscUEJvj5RWn6e03hrTOJQufmmYbIyLJ2A
+eH95Nv+xgvH7hTrrM5anagrj9GvDX2EVyusnTuv7acTduvApjCV9vOWM9MGe/dj2Mb3gAeba3NC
ahWZNMfY7+u6+sQL8wyf9nYKs/c/1Hk/IG0CGD/MsQ/TmaS03HRJfa0D/l3BTKyCqU1ptQjb2POL
FcxmgcDpkvinM+VbLub22iwasQNvCYmXeq4tsRXnuf88eOZharRHy7OTrajq9IzFQAQjjDfWM6Hn
G9m3KN84ZrENpQtgnt3Y2cqeKrw5pNbOLhsBCSI61FVL2bseXhpQC1wxod3ysBT+fVqFZ6Z7Af/X
fIgq87wtl7u+GUEfB5X9xd2yaFvza8rs1xDC3QNk5NPAFMjagl2IO44dWSLERxcSYgczCLF8qYxb
D8WQnXXXrz4sYOJnR4tBMBbFTlmIknWL5qxRcApmTXMZRFvF1qCDMPaKKyk8cGOV8fuAB7nIsc95
bUv4fbJO2pw96ADkLWqDN2bZMKdh13uVL1NzHvNUdZCT7xkeXaM4tzIUbbmN+nGgDB/hSEk9K2BE
178iWO9t9Cov19LQGAFemqNBOxnWMVFPkZjCG2mHH4k2MCloMDiAepFxuwjPSuQwZGTTg1ljeba4
YPgH5g99hs+a5Ue2CBedqcS9wGtljZLbKOI74AMtn0vHuJwFCDNrKRTIGU1FNjBOpLej3KKLi++6
ZvSvvNFvX+2Jb7t8ceUN5P9dVR5RQHs77Bv+VVYbFWdNIg9v6F9LdiTETyofC33GHJ7lRhtFBh67
JFsuPsV8p0fYxy4v6w28Ry/kU8jS5Ttb3GwTLO012sUf6enoNS4/Df21eiQZD8TMMBJxHpOkCVhF
7vxMp3dUHKN5CJjfqK/B9O17dduGANaYwtrMVQSIJ7VOFiBNBjFt92iZ0bS2CuIxRVIDnTPa21Yr
nmLhP2uyb7hU0pbBNr3d+WY+rf25etdNeERSraCEcR1OEXPT1b3egKh2R1wdSKu3HpDBoEBWA67+
xtPqI2SAHRVxbg0KQUjqmusa/d1st3SXHEwYjDbNfvbWyfqeAZcxgG8oT5TWkOjOzbQvTZ6AmL8e
Ztu6y5EMboSmHlI9RbFT33hFBGkdk3UWqbU/lHTzVTezC/IhyjD49aUXYthzZnsXoRJrv0z9k0m3
nm4rTinhhj+cxv1gTNVZGP60caJieKCdPG6ZQ5W7YoyrA+DO+RzOefGAr+yTK4nZDZExPSATZz2E
rmRHFfXnyqQxURtTfmT6EUSHs8Ur36xhkizrbsTOQGCS9PWUq4V5s3mMkx1kut0chUfGRpI1LA+x
UY2DjgwT1JXSNWw7g5kHJIOAGL+L1P5MqYsFSpDbYnbl25vj4ruNBKIIqwuv6W3BKJuS+dprBhkU
fshfwrH2WdxA7zfieh3jeOYGpDHnhPSWpe1f546j2DVYGOqSWt7UbpkG9I6SoIx8BOOGWfjrqojE
VacY34oMG1nYlN4aoyG2GiOH2z9u2WbK77OCZ46H7O4gey/fRVXP/4f74BTpJSLsYeD2sOrlfm+5
M+q8US/Imdl35yHcUtPtLIxf3Lt2aoc3UeQw+ePNy7fnDEoujYmzOU9mvsEFwvRUR+js2h7bRRTC
BMdlhWASdblfte6QzZJX6/K4XFMF5c3QPdpU6Ejp3PqJerTDZezHVlX8Ig3F2iItKJua5CaftXnf
tV3zQKPVfsoaHxtDVtrJSSjbfhKpWR/RKat9OeY6n62DCtDiJ1pO0Rx7/Iv3Mp+sNV1BZhKFAGWp
s9VuA/ti3hnn+MXuJDd01DTxC9dp+yp1DLm7P5ayTDI6ZXesVlFmDUwazuxE4NTp+8tyBcmYT+WP
t0glA19jNbSvWZX0h9Rvo+9ojnhPk0osfANcbno+k3vozGU8pqOp/DQwh1Svi2SA/0j3/ki6zGZK
j3WWvtDSjpPMEmK+vCyGdac+ZSNwtEd+vsvMOKFeh2X7jogU9qIIYQ+z2fy3MBnD3WVhtFtWKNRu
/LxM1nz9H9+lI8GmdBs2Cat12vDfxaidoqzn93T4MZnb8x01VVN+XY5SLZc8f5vyoSySiu14pb+N
nl/tZG0AnjeVY21i+KQ0fsc0ZFq14OtlU1hmwFMMf9MIRLDatjPPCdAPEhFal40nntN0bmkJmrSD
K3snymqZ2atqwZmetcskQXHr0lgH2V3E2ka1qokD7ALlycJaZK8s5gvPdcjIsZP0CRUK5vPWsxZ2
+9qOY2MlqGAHxZzp73MD6m4aLW2jZdNwRNuiNikuMfRXYSbuKlujWDtmfv7q1EtPT3KyokmrV/LV
1aX2LGIGy9sp0VjXK/x7h3wW4oD4J7kZcP65m7qx+reudGuwpWWvjlBIZsEtnZZ7og5iuPcJhky7
QmruY6OTJoz4srXRj6Q5tMryfwRhjU/mxvzjYFZxkHnyjYLGfJuMo1x3HWeCgJyFeiHmxlxfSm9R
xoSzAhrh8a6t0ugQRpTFV36iW6e+MLxzXaSCiezUNJyNt+RoBOKNg5mhX9j7wsMoxoA7QvfG1A5l
b1v4iezW2RXDkD+Pk2+gcYyHs9HV3jGKo3DHSF3dr20wlQ37PI0TvbE8f3TcnkY+OPsyjdSTQT/m
c04j9t+yaH0630tGss8Gnx71SKSAVJfRHQ3ZyhtuevUQDmb9POoDndDSVJS/GJIjSphGaD+GIg5q
aHKc+UvtyPgpw5UOO8br2ZnnY0Xl6Tgr3bvlmpvOk0LHYnDm91cJkU4G800dZG7a6RQ+kkR/HuhV
kDEbBol/yYhJdKRteIf3QhxwNlG1qlhYYTvmI8GjCd+ia6v6LMbM2wokXh07aSM9GwBPDY7IRZmv
dWoeMHAnS3vif0Zfvpdbr249YUq25Cy+QdySBqI55r1kue8+LuOj50ZU/qPBPOuujjVxV2Rpc5S6
MT0Mno9QYtDH+rAAAV9Cau/PWjz630txktogfiIGMXMjTrAqsc45cxh/lmnLcUMzysZe221eP9ZW
UrRHy2m08+AlhbtKjK77DFWZXU05KPGRgsJGG7rqc7T4S85QZs+5ciSykmhurM/RDjk9sJoF1tya
B/gTYjsr1996HUqnyZLiRxi4bBhszIlQ0UoB/AtrNh0gTdi659+HNKz3nYr8G5mppZWNZdKyCeuB
SgthhsFmX5mkjbEOSaHfMroMK5W8brvnaMBgt3Tza8qCoB74ZpzFV04efYz8rCsuLnfvZyExiKT3
dyIl8YAX3a2ugP33QeTCmLQSi43QJJLAwHB8An+CCk43tNsw50Q01548dQZbcN3o5Z1hmtApdOkd
iubFSf3hlY++Dcq2ys+FK+j3z5GWrVnltQ1SZ3FMqEHtvSr/NDX2OnVf9Si3xuIgC3OE9qDEHThq
u1nR3ejXPMTqqzD28EDKSm5isg2r3Cm7LWo69TCHE9vXPMQ0Bgn8qTNsc22Aub6XDLWvBnA7HB+n
1KLpFVIhiBz9Luy98QpA7xRUVfQp0zy7ZezeUysnZCMyzlZ+ncQ2B4HOxDsZhq2xzmCR20HbRvoa
BDNK2ZkqQm9OIU8oE4RBJrV9Toxuo+up2jem7G4cmRTrWZTzd9O25t7wI3l0HNvceu6grTvT184J
Dr3fzUiikSygQnOD1PKlkYgLl6K0WwORwDTKL1BbU/SBmp2PU7FmtaHuYxvwDMDtWdEe8tQYT3qc
9HsWBEgfRThYp3H2k3pnuizVROFt/z3vRF4EhNuTW0i3BUqnTos/mRFPTraZAost45HnsFVT4CHv
IsC35vn4M/dzfANATpRBFqbZ5Uq01ZG1BCOLUva9j1HoHQoHDG1hYRQ18sh/1Dyd+enWV9UVIXGv
XxOVxFc92IAnyrx0nrte2D8cE83kAOgCbq9pVRvFePkRpgmMXz8dbbVtialTKTNr/WfwY47GrM4T
QlJWW2slGk+915mefVRCjixyBR9QC6AFjdOojQ9GVanzyGj1kTyX9jRWtBSGKWSEOuNJhP7Lpb6T
qTS8HtENXsNKiTZmO447PWtQBjO30BHd9WfLDmBGq3fUX/ItqqbioRwFpXruwwffIDC9GjmiPcfO
VDHSq3RnPbX5SMGNdBY7kFDE28JvhiskGt5GSd9ATJnzDqjbJNZtB5TcY8M5VSgqnMxjn+9GZ/Lp
6R1iOJJ7qeENnOk1E0i+N3uPIwzSd2sheOQZIULTEPUNkHAMTk3+0OWOcSrjKMblIcMXaMEEi2oL
r3Rt5g3R/cz3mNJWkRkMDglRSb0NTG88djQUa7WNBy2Gt8Dk/h5VXkRHuy3rG2VJdZdqzPOutExF
D1UcZo/h1I/finUZdUOoUiJCkx8lPDw0qm9znZWvLCS8kZmnSQRHw2fBjZzcW2VGVYyBN2Xqk3Z4
TiVtYERZzb5+cOf8yN1axxvNr/woiF0TSnkz1Po3G/F2b9OR3tZ5YuOBc0wG2Dsw6HdRF+L+kUZo
PnesNudxFIjGIxUfDb/W9yiED/rguICfa1XuYqdBJGh2uIGxXNUUQaL2VpHaQE/dR7cGJ6WEkkFp
cwc6w2eSm86BLbdlEiVwnByYALUaW1RqS/m+/Ry0Prqa09D7iasYSeI0dc4NBROenWObGNccflvK
miPStcWGSSegTKkSB5ldJiclCVaCm8ghycdrF4MID83aPyXsCkzcL315H7XEXre1DcFk1bbOukhT
ucniSruvkNWudSAIwRxmNBJKH3MRhGXSWY+sX3e9BoVFc6mhJ87MTIFmracUYpuZuNF30eVPkzmt
YyPTzzQbmnUGn+c82K31JmlmYJgjnI362l3FjXMvu/ig1c2GkFR4XBJcPg8ezYzvZn3aFtq8Ltvk
SyrjHFXxDUUQaj5ZuKGntynaDNRilmEaRplbYZTS9ceuo6Lne8M29eVbHYpTWxMKnLhjaXSn6O7i
aSlvtTa5Myp2KYaU3KWsZGbzLnN0os5lxfhQO4XrNvIXByoaWqevpg0+RptWRZ+8ECVo3o0a26H0
+u7cQXvDOsVsyiq0Wns/a24aBS4Cvt99c6qvuWpZpWwRPo/ELJ/MSplHPL2MrxixGO5aHIIPXtQb
m6ZEeZPN2JEre34kbHsSdDQC2lEcwxhEwK8i7VM2hq84NFFVRJraoTsXhLDm1OQgmGZnzvPsW0uR
HqJCb3mwAFeJLQHjM5XuXa+rmQqIPh4T7MOEhfWp38Vt2dxrlTF80/6tqKXTJ1GoC3eVbXp0Gibu
6MKzTgwcTOfairprF1zCsLK9UTy0ozucMkyY7DSV+BKwd7ddYxqBYs8ZuJWOnrBr8h1wBJzt9ux+
asYQBZmo8tfOMp21Dxjn2MbggLVO99n/Zu6LZcfmhlj3fMAf5yLsMEkrFA1TSZ2TGtd2rZHfM+t6
U0jf20+T2z9pobK2g2Z5X4Uq+nPRTP4NwZuMkkwWPwpOdz+6siiDEgjGiF0b+qa3ZXp0vMq5grMs
SxaSQu3yOLXedANW0pQ5HJunich7nFacRyCMrjHsZG+EBvNtBGvzFlsFZcGFWGgkUXY7VjL8Ulav
3dIvszaVNP27FCrPbUZ/lMaJVe/zELfBDOQKFEufHTGXvVWoC3alNjgb4prxTxpBqJhMb7q3nI4L
Ka8JpNfJaH00Hp+cQi1xqCQdHJjd7QPgGdjbWcYbqvp2baRTffZqQZB9FhEec9u70uJLEcoeUIJy
AEUbQOOv0n2gUzTduPdnadK0sLF7x6j9qnUxo4VNy3oGlhiXxiHWp3kLuCe7ElkTsaAszYAQvGqO
w21jYf37TP2cHYtp05agtrUHvaWdQHbFG9Mt9Y1wB3ma5kgeaH/isV52r4Vlz/vebeZ37EAVy1hb
3s+kV1ZDPalNg+fiERNOgy432nFET0+xBJBF5dDa0b4ZuHbhEbL/HHH/agOfSLWAX0VgQoU+EklC
kEXdbRu1SjxN7QyagVzKtszt6EoxKbZE2DMs8DwJDyhlfEJJkRW9qCn1HlxNo23sDEm1rYRIb6I6
Tq7TnKTzKvaleShDWbX/iTv2LMz9r9ESuu4GCdL/Ju74UfYf/yP46D/wEP5DKuVv3/rnAKz3m8VY
0p8M1Qv4/U9vm/WbR1pFX45c4LiZXvqvTIrp/OYzXOPCfHZM3dEFOREqPn843SCzmoIfynuEGc4X
/DuZlGUO6JehO3tBV5LH9BZsPDOVCzj21zkhwtmy64ahwJFtcxpt7PDRZf+8n61q/PrlE7r944f+
yiP5a8Dy8lIEcyzAJ9y+f0X49yTxeuIqxdrgFw5GY3QCRKvf/z8vQvaRYWOmN/3l9/1l7on5wcgT
FQai2Ak5KPGcwvjrz/+CgODY1j99bnCb4c/y4TGToC8Tyr++jkZhPmdLzkJVRtppEpPq1krLp+tq
jmpxtmMAeUFd6gMzSrXVeRiYoAmstF717UnvmQZddW0o52+qEDrNjU5rWTACDEqK82phLeeUmFpN
fGtKalSBwta4ExGerm1CPwbtdZv0yLkpJqu9bStNrO0ubIi2ucRY1iCNjB8ziixyIXL8zlkxyCLW
hYl2zQ1TKxgVnrgVWs0eGqRiq7pHEEVBlGS99juFgOpcDQYjnk6cJLRrzHT4sV3q11TVGNoIhtyR
D8oVPRkH6ZhPpVeF18aQMSZShAS02MqGbRLMooCZX5VDiknNHIit4GOKXuzBlDSmB8nhw8wMHZji
UOLKQM7twjsjr5IHBufe35vM7kl8eoXOdroZy2fHTCm9mMo1v3rGOY+WVmc+Q4dm+sHPXwqEBtVo
wFQdgLRaE9jrHMeMzVMVjeW1LlJkLKIWzoeeMqW0oqRVMrgz0s6icgmxa9VmHZmH1GToqYxGT3AM
zcqrZaOOtpBBbptO4AyZKPFaMh2J5iqqIV3jxwGH/E7n82c2+47TN9Pecek67zHmwI53rNq7sjep
9zaOxeesM4RkBc44T2e0oe1zyGgTImZvSh8VAwWftDHIJrLe6/OGrR+RCJ6ctREMnaPak0E1Pwvw
epjssgxl8xEIO/0JjSh8Chc9HgJgSOoKBQieMp4xE54l4dVLozJq72EMVu/U/NJb52Le6xM3f44z
r3k3EaTpAQeO/KaMOduvo9pwnzOQ7Wdwcz3a8sSD+mmVw7QJKVrfhM7kT/t60QBaie9+thc3IAxD
PIHOogx0Uts4GxeP4FBn3aO/yAXHRTOIBBLjYFw77at/8RDGFychh6dpz4md6T66dO270zHczKQC
Ca2V3y9ew2hRHI4X22Fv1m28yy8WRFq+FmW3RY5YRYyK0whenIndxZ/ogpIamQuYqi5w2sWxmBKE
O6QX8+LU0igmUtwSGPLUoO6iuB+nwDDzCi36bI5Ut5iTiZjXksVHtwgex0q438DNwj1mxpJjfu5q
r2QD3ivDo1HWtIgiQ8HRfjVkLuJwelYk38yLV3IaZHeXX2yTNqXHdOWFDEhspouRkknNPgvcRVTp
KqXfKGRaExfk3DdBd7FaGovgsiNXQlt+0V66mkKRyMBPTaZbW0iVVYYks2NsTm0Ge3FnaqlWhxsc
Tzg1s4tfsy00xkesi3fTXRScpBmwcU6NgRhNok+mFDRO2mE2HIxJKNCKu76ulr96tdg9p4shSF5s
QebFHBQPev4UX3xCxcUtBHqNyIw+Ls4hSQsPr/bFRdSja5GcZxdHkegWX1G2qIuaRWIEbBOfUbSc
PKk8LZ6j4eI8UiLGf1RfXEj1xYuUpRMDV3aGLomUpUFe7WJRijxVs8262JWqi2lJ2FPDFmkRMOnx
cvtnFy8Tt6L3FFF30DfJxdw0TUnXb6osxejUmy07WeiOxIXaRfrkXPxPzqKCKhYpVD1U4oYjD6Yo
ehFVvyn8Mt5Ns1mrNVRNokzWxTGl/i9757HcurKl6SdCBYCESUxJgl4k5c0EoS1twXuTAJ6+Puj0
ja66FdEdPe8z0taRKJBIZK71r9+QfAmynpXmmwABWvLuZ13bRAge6H5HGcaMp/MBqF8TxDLKTj5E
gcaVaq3tEJBQglFoTg/3ROvNl4LwyR0Ceo1R+tyITzvWcoZGoNuHBh3q4Bv2SBooUVj6k4Fu6Si1
IR1WQZVG320ah+/mMNa0SPWIhswJasKATZFDuWKGwjC2HQ0Q+BY07zXLTACvZCZBr44M81JJUsDW
KG+8eMNcgLbLazX3B/1hksJDiAoI6ChuIaUmDShal4noZuFEO26Maqgelk+EZEJ6+7M7mMYbYlQM
8YK6iPEFzkgeJZg6qS586bUbO1Tm08iE/kXFRQ8/BB4kuYDu4L2p3pAfM6v4nFVVJUB9EUtttLZG
DBgnUx2T7TOqPx11vlojhYy52yFx9mut4dFZwTTKvgLUw8MqxFuS+QjC2Q3ppdTyztC3Cwmwqcp1
N9vlzW4r48KcQ81+Vpvhm0wc/T1vG3xLcW1cpG5BbR9xMp6mVS/7qlgNeAx8tYPW1z6o7PQZ86cy
bOus9LWecGhcDV6Yv+GTCZSeySp4IgBwes4rQu2aGj47jVBGaFGhaZG1SR0d51iDp+q+Iv/yD+6W
hLcRgwS6EhQ8qVbiAvik2mCC2vUCfFZ3xP0cZcUT2uEMfZkRzu/FULtXo+3EtInN3tpaYo4Ptu6k
2CEWac8I062X8Dut2eayJc1yJqbLWs1Kw6Y5FD2ehE6KEWxoJQP0Psq6Rw3GypOWwE6AsNwNr2qM
w0/yKxE+OL0+/83iErq8kRt2vSr1jjGl6vKYiI+pY3tOLJU/Nl5CvK5j5dN5qvP5WpeT9chZlQlE
B3Z1qBiC8AtCp4+B6ZsnK+Tl5psLsYDxYxa17+h01ItlErqLGlrax9ZW9h0xhcSINi7l1npwc3wA
MsZB4yqRDUaJbqh/V2rshn2OdCVE8zcR9KG3+q0oA+ZBWp3LB8cutK8Wi+xsTc4fvDIp6oqPCUfc
c5nZYBlB14cZ68fmfDWnYUl9GXvMPMnH7e600MlevZT3OZIffoYN0rzOIh1wLER4QVsenlVbp1cb
781iLTieHkf8qmPs/yZ69nAc+9PSWiIRxX/3rDhVBuTJjPFKI/WesygWrzGjArnNm9x8zI3WNDc1
7CEYLnGjXpLEFJcGnS6Bsq6ZRico7b2L6LWCGFnECMfhMJbTSwI5gladPMVzMyoGDikwbIo+XZQ3
5i15tRpNPYTUjLKekaQomvvA1YPvqTR4kMGP489UOOPJUwN+2l5MYOdqHrSsW4FeDg6E9bSF8lc0
0Y85mwtGr831H29qHQ0vlaZ85tguPnojTYJtqg/GYcxNA2cPK7TvGKbVV3LHk0e7Ml34eG6mH3DN
LKdV7Ublo1c2zUsNOQLliSEf4ZkmRKJrI1lNqdc5XyMRWWiIWje8Cgf6xIacCP3IAStZFfDYWEH5
xBSMb8SvBa26toblrH7wrhlvHgn15Cl7XXOWLnTslUrqYNioIDPV/8XL4H90XujWiEXBqxQFm5D/
bmczog8oMMkumZxo9X2mMTagalW7aDKc1/9zU/RvToEOWRXEX6JjQBBEUBLmSf+9W8FzuAkLUjA3
SWmLJ9MOS21V6VrwUUuNVJ3WJchz5cAzB1C3rBr8q7KnH8iNnvBTm7mq4XY65qktXKiTaPC2hVUQ
xfAvC904jaMqnyqzl/qG+2r+7ZthdjYS2OvQxYZ7QXeZ/ODA1N57ljV92IjCEygadlmsCRnyPsde
jB9GrJwaSvUo77scz1WnseY/KH7yR4ZfUH8SRX/0/9U1/wPKEIu71n9ZLv9DW/NUfgFmEMr8XwGQ
//Vb/0IxbGQwSzuNEthZvgIb+ReKgVWXhU8SRE5oyItF/P9GMez/ID4NYScIB884PiG4D/0LxTDE
f+BKoi//ufjcYvb1/4JimJb7b+iCIF6P6BlQE8fl5cAy/vsSD0eRu1jTo1T/pQQKGekMopTa2tR1
W1rh+TBaM8dOPsgUf6ZRC595UOwrWxixwuDsvmtr9a5Kk3aDmzZDEjijkl7jqrumPBJQ5aH00Grn
pFeMjTh6EZ3kFLZbnRb7TQdwuJYNz5iRCDST9qB9xZ6hPm0r25aVfZvcQT+AapanOjS85zEP34zA
HT/s1KqfcBwPHshnKC9F1ZP/BgUW39aquWVS2+Qh4dOeVpxNOsXnLonkNsDZ53sA2cQ+BObSdgyL
+uq1bkucqi1OyaATjKxRq6gBDjBQgbtxmTHRHnm9cc1cL9+r3klvYkSZ52BGtu6sudwGPQoeosyc
SwAbZhVWE1hl1jX3UfHhMubedGL4YJooayxWSndTMT3yZT+To5qM5NjqjBx0Hcd4ocLnSdJlRWA0
5drN82Pt5gcnm65ljNxhHrNpp6B6LubD6XYcs3iNfMuzNspNPGKVkzmnGIeiFJOdeEiCvvSzcRjW
iJscslsJU9i0pQF/pA9c3w3wA/aF6BzmLU7RZ18QRBfO5sJPswvReAcNvPQ6MxadbOy6Ak0eEw6j
ly5VTPGjNL8Sn9LB6U29fWigrrKxW8E8fpiKbSVlsS0LRkE6jl9IIvu0bvhu3n8C2TFKdXUkGYVF
L0AZu5euhBs0+o2uemifX0bzJyqwLpEg01Y67e0wfLdU+zobswtY8mLN8S4Nil0dYGePCZwV/WAL
fBwUJPnU+KuH+TP1BfEaIj5kjjjEXnEIcZx3hHaXAwwb3XiZyvChS/OTDIJTnUd7fGzai8HOsEEy
sh8jDWTviE8zyYlITza2BQEUnkgck5heTNp9n4FWeCNFPA7JbVw8MUKQq6wxFm4L9DzNLfzWQDkg
i70bpH6ceIeu0X0koqveFLvRHN5dEaNikFtzgdyte8320855sKLXYPqAiYfuNBiCldK7xZdHbB1U
KBe0ZT7rcKcXECfzcgvDjoRm0aSg7Pet40By9sat3du7XjTwvTkxpvg168e9nVZ+J7F+dpwXt2Gu
WS2vYUPxybpwrZsnU/6QekLNDzvSnQ5w9Hd1Xxo7XejDpvaS57oSyRYjmqcwdc99NpHxzWj1J0st
HBu0mzXlfmZ7zx19IhpkrjzAjyTWKgIP9Dur+hszvcb1nGmkQ7lVp64HmxCVMk5ruk/sMbjLgGOG
gtwmsh+gQP0DWlp25ySptyF6BOSsfSVO2xdq4Wpr+xymxeB5WzcDdytn82daUokjK1pbNvOw8Jun
9jWCHqXX6xpOTG7dzan4a9l4hevh81jir+0VrVpbhXYlJBxtTl98GigcoCUXdPVj8hAtnCPqt2ug
m3eBbNUKBl8BDihvgRHj6oHzSuuoGwDP/Wjb7/0Im2VY+DmZxoQ3e4xrVlmFq7dZtPd6l73Df2J9
pnfl1L5DNDpo5B/34dI9lMmEZMT4E6r2SzXdSx/MCVo3dDeoLv5wnnxStJ2M3tybWMPUUf1MLCoT
4zD5CAqovMzlNx2EAlakvO8lPaehbVXcX4feWZMmghhlxNmwjpKtgm+P9YYsWZ4pz/fc6ienu0WC
oWz5MRZIqZr4DKoHL/xNjHLdNxjIh3L+DAK2HAfpYz+uGOa1LNC+2rRGvK6rS+QZ+7m3Nq3Tfwwq
nz6p/bcmHCMzfa6Ck842qOv9D1O9H3ADCCymt5rcENZXMP2MdUPrlt87MctgbghlyOjCRx8+6Ad8
yT+j8NZaod04j1iz0UkjdNYOgAotey1rL10rLdTWRlfnaxu79jpov2pwTeR0xeuUqxsQzTYUSErQ
/SG6+DOXGax0I92IuD7UgZavanJrRKuGdYYx2mwPP70pr8msv9AaXsj8ukHLOADUMlBMSSCsYAj1
wwy7RUXpIWlrZz332BONnrlRpM2vGH0wZ0/Q0dBIqHU0JM9hWNzyMdznucn8z+i+nSJ4GvX22y2t
8JQnMDQgWG4g7DF+K4JD5+w08ilisM7Gdpj/prmJwY2jsBECiY7ng13cJQ3IqOrvoNx/e7go8e3k
PNYWH3IO87midfHiAgWrhihJV90lnsqXOKfatALfIOl5xdCUdptH92rmrAS9fGjhzrDWzdeRQfWr
DpL7M1a07jPco1XmtXu12MFNZaPv9ArNZc1WT0DKeGGT+TLi7JoGhnY/GIkPsxb1ZWudQKm9tQOl
XMB24CgXq4ZntbLSNSkC7/X8bTe5HwjydfpHS8eMU0TnoKkf5ULiHYyvJNKLbdEb/R5EY22EX0lV
w8nvY+JZYLNCVWgA2/aibo5kmFjIJIxwr9qPiPZnstcB9xpaF9BjZ60dhalCg488fTBhSvWttcJD
Y2R7cw63URSsU+edbI2D7kRb8GfC8cAghtsAFSWBk6zM8OqVxnqAo5CwfjPtrYViFgECQfyQuOJA
TXC6CElrezQR7XpstkbG/fNMKgd9E0Y/Ur/FkHw7J9tF8OPEEF304otszXcGXQvncK3G8Nw72UZF
1mvp1WzFxaZEFcig+4O+cT1SWayMcFjTX1ww9t9Grbs3TOg/VP7eYB1aN/KxMTrZBjJBDfjPjrdd
NW8jgWCoz9/STBz6dsK5X9xVKB10OXyAZ50MBTJFf4lF2CYqzW0BbABWfLbtP0kpbnrTrWpl7MfS
3ZWlcR+xVIT46b2AjSU8VnB5CuNp6AEZZ3ADN/zIh4pk9dd25tFp55vZZdcm57dwQvMhEdDWDBQE
6tjiTLFKCpI+jZIyTI6wSON+44KDY2d1TFEcjUO8DrVlyFuWW62nQ8cwYt9Ka5P1Vu/H0VySnGtn
a06Zft1X0XLTnziRNjbVTERw1skr3GA3VvF3k7fT1aqI+Qi87VS39tEcPbmFoPTlxGTvxikVrBnX
q7B3DtGMxMRNryQNbnPdfLF0w3dkdBe0FTuipNluIa0azjbmFvUG9kHIONUFSczKik5z0fw0GsUO
cj4SaYIpry81JNW1CxtkwxTgqTbQhykDLwVtbr3NIBEBpiAA2dqCYTqYtNkFP16FIKZgUAoLRCPe
BfG4K2zjT1um/gAxTrmun1QBVxpenVj7jOPAL3qOeG8oTzbi6cRKLlE9oA1t3C1RIIzVxFM5wDdq
q8mvJ3FXIp3E8sNvm3kbCO9AaedbTJs8p/FdeRdnZI5SlWRj5OualVIyA98awXtAWWuUBFxlJZ5S
8P1x99h1FlOWN1NQJa16wkaQzK3NLm7hiUTJSsustUQ4koSWH1sPVX+hml0PdnZyemslu73hDHsB
5yGZYAgLootSG9/hbAz9iX6Faf9ea+QmT1+6ALlAU57FLE1fItMRidzGC1NwksPG4KDcO+op794q
1Oz6vZxgWgd7AdRSIzkkW+xFw9Gs66c1I7IRhE+8gg0B7N2M3gPJ0/+iQtwzglkNWFES7raLHPoh
9R6Nzm725EvLxhzKH9OoNmNWH4zc1jaMVjdRTGQt34wp6S215EQNT7UkBogF4sH6QGYIOjYe22Tc
hGm8NWaHTbgGzEk65rFgDysNvDXU74zsKffekvqgCu1iZ85RQm/SQs/3HN9jJ4Cgs6LOhzMSoExK
RbU2hYo3MEq2RqP5AfY2GEJtZVFZB8yF6uWG7rBziHc9/9BANIr5NGT2ZiaO6VilskW69Ylw6L3l
gXfTIPeRmTwW7Puq6VeDZkIkjG55T/2L3HV6jEpIxu7V9qK7dtHxmcUWOcOOp+AQVTkxLY06OMhZ
uO1h8Rf6lrsPs9J3dOindXKYGLbQZ6/SKXhouxfs4LAbEy9dDHXKaJD2WyyBLnkKROzrirsPgsoQ
Y1Nz0uwa5qbCIEHHssz2nHrGahLdDt1LzfKXHKtd+MzGcl/r+g4pGlpsrfbRscBDNH2wO6zZkK+2
RtVuMoAtim/P8wMbP8V4IpHIwG9WzSeos7tBYPfTl0z/0zCELqhDhNaRzQk4RjpOZHZQ5NsZxo4I
8QNUuCHPkUSE1rziMOi3hXlMhswfIn3VtuCU0UVAl1zHrqKYCB8sDaKWHVLXOBk7IAw/23ydY6wt
Le1SthPPMA6cKBgUsguMgnjIbN/WGEd0c4gZBZ68ZkkNb8OI89IERg7PXXKSNp+v7qMZ3WQ1tLLc
u9QL6yf6OxB8ZVtQEt8BptHiJcV2jODPVfZDJxi9I9pqp9LHcO+xjikf5gcZjXCIP2v9yQ2LfcDd
iumH57q4KOD1x9Izc4iiak8E67aJAKM5vAEVXb8pxwN8LOyGkOf91caO7aXsfUi2J2jj9bHUjFXu
DOk1QN1pT8F76soDBmsbfaTghBrdGQJvDa3KkCDBWnOpVqsSa41JK48yasLFUIMJCRv1xBR0ZdLE
btKib4u1k8ok2WJ+EFg+7YUbntBjObC5jbH+k+GTaOFqka8bO17s7tDSkO44JPnLFLQ9n2xCCxl3
fwMlkWemWzir6T6vJTzUwGIFRprenaexdg8dIF8K20vXin1k9H14HYlnau+lx7RoM2gVAuFK6dBI
841wx20AetqXyzy/4pQTtw7/Ojyd/FpOFJOp9uW4yCWjhrfdIYDDfGk0p7vZIHvOybYZRzesW8FC
8qtmQlije5Awe5ZzFNAIJIm3aFakCXOSQQGOIk3Ojw/KecVVufnjABNszFpXGxF02dsML/muEUFe
f+LzGaF+KQInJQMrunWzU1bXvKjL0K+VHmqg6EUMY6xA4E49aL4AgAxHNBHTlekVO+RYlU85m+Oh
k0157aMccKOk+iOHSmk/+BTqd8gUl8SqSP6dc2HgG5Ih1HNsdiA96xDsohp+GDv4DzafoY935rIc
B+7y7DDJaTkIprDz0Crn5lnXyj/EPzpbu3QfqqqI9s7AG0YyaD1PqSz8YYgwpdW5fryjgnUSV8Nx
Dt0R2RIdbBx12R/yL7WVjJhi0NeXJ5fxGX5fufvBOIOxDBWmgmzguR8w/00ctkP+3eo5wImMh/px
6a52+JN7Z71X/BP50kkyqFBr2xwpIlwPm6xWaxG39iGgz6+CrEwQ4NOL1d1BCk1eUg7AS9oG8tLh
gn+eU46HVnrxCTa5vPOK5UOe6oPZOE+g9SUZdr2zbwGxn6VJS7YobNOi4JJ4mvU9PEgsJZch2Dyr
L6Cu5kEPF2VhiLy31YvkU83Fv9TGWEntpDbVjwrjF2udxss1dU13aFuHH2xqXm8REqsiGbx1O/Gq
pTcskkHtJUwnQs4MJLH6ICjZlz/ZVjXOikMr76KsRSGO7eWeSDfEjXaKNFKheVPL3wzLHKncnPfX
Mi/bu5S7S3UQR/cScep9ZQ3tvu7KFN7pcJCN+62bFa+rdLFRqUB3YM7yTok8C9eht3xZIefDLoev
JLKE1kNx12aImEtHE2TUSRQoMRfaumgk9QDV8j/v1ETUEDRNAKxhjTsoKt+tvYiqq0i8Qwk138MY
f05mh7zw8tmWi+wRVy0erRz9clkj224xaqSgqm4oSTzgQPuooIrsrBhlJQbM6K+dlkZaiZnguUQz
qFnnV7vP1a6qNKzH0I0qwSqqp/yrNbIIjRgfsB5r2K0J+J1utXiKeN+6xwMRlm62+9VytyES0I7e
8j0p9IffxfR7ARCtP7Hg/SiTGIywGbMHtKx84J72ogIu/PfiSm0Rc+fIv38/IIup7+5X4N1SYUmP
pFD4+nTkgIepTlsK7y24ZoET7zuGVkzBl6NdOBSD7uid2wBJq/T4GKCQ4ggi7xyGiAw2oSe3eS93
1sDtyRLvQwRYH/9eJij5tzWEryXKJbRq0Lr+0Y0nyjurKnz9vbguwKqB+Zr9wCNHH2Rx/a0u0KlO
yM/wNR5XboZPRKwhqy8XDbxCYdt2tFjL56ekdZSiuhV1Qf0cfKeYTa+sgc9FMcJdyQEHujCMUYoK
LiblQsjwLFZlrb00RvQF8dslgFdjT4QC6DfL4pc1aDlzs2U9ad/CC1ASoNp39UZtKdHo30AGoRto
L6WxYLSSP6YX1g3J/HcgQzJVqQE32ONl5H7iA/P750lLPaYd6+n3Xf5qVy38HPamN3xaHS/6K+hv
M4dHfBzKbo2xHgmaeM2vGZFzKRay46LjoSanGMUsZsHQJ+ZjCpdh9c/LseX8XhU0Du/cF9lFi6Z6
V9Q8UL8fSNkigPiV2f++wxJv+Kscua3KHfCBb4fsQcWmwNhl1E6apeQdprhyh9wLFwBVsl/UKrr/
XZ2qnsc/ECmbt9IQ2gmnYfwNBv6+wu7wLhTg1b+3Gj2yt6p6nHQLfcKmJHXZe36fqLBhx/lnRJFP
vELUoqUNiduk8dceaZlAIpIWDVLj1XJhcWDOGGMi8HsrVN3wf0LS6jbkyjZvmYbur48/nMYETbeL
YBv3oXjCGcreB2lYPXW6ItokNoxj4lnaJtHS6jyavf7mWQlbG8GXwOxdTSEaNqW+sgg+3HEEOffw
cLR1p+qrNB88e8A8t4QsHz4MaU1XD2Uk6LGM6qj8tlPUAlNF9k9SF+tZVGQZkiHo5OJUueOD6tq/
TNsNX5MYn7RYShuRsLd9Bc2oGvpDMPPLk37XWApxPVmUXV9pLxHJlatxnI4dosa9Y3Ci1S6u4GWW
3fq+q64VX3iN+osx03tfRMXOqdtPxLfnnqqX1I291VcfTh/eJGt/FecpPfR3Ftx7AG2J0rbtML72
wvrLhAH/wfaTHewmysx5Rzb/Bcv9lIZoWcW8Mk11Xah0shuLAz2n2Dc68caQsd8xCganre2S7biG
w+BRKhb3fdjdo1f7cgNl4oGih2sbcyZUBXh5IGN2Jxts1ngd+/KxsYrZp3lB9bPFxfG+kHhaK/Ec
Oc7B7uWrhRyxsYR3Pw4gVWFVNMNaG8GXwqCHPiHUd40COpVoJnIOLFAbRMNeOr00EYZMYejtGrvG
kWoyXxrPZZ4FRWLmsSMNMIla88UrxF9493vloWdpzYdYWVtNoMN3vJVXOSu3GS+ZjmVHugiJHQPd
UVHD8y+S+hmdl0aDcomixLcx+5cdJKaGEFJpfmiZ7keMDjDBl6fSNh5sGCB4NBhIExaNwkgOatNH
L0OFP1lY4nIEX4ValwK5SetNDC62ctisYjvGXZNxhp5Kex3q3BGV4ToyFp0vY0wn+jpFP+9An8XP
4aVpqzdVx87i/p74leZlW3cJLFWNba2g6OD8oyQtMgY3wZTitgaOve4Gkh/tdJwe2/7DCOTGxr9g
Q9IlJvJwS+H0yuyIZVl6MKLE2GOzaSANy8bnjIL7Y+iD5KDNoodlyuU1GR57vPsMpkxHdq0i0xIV
3HDV8XTBw2qYfQhTxi6f6RzGaU53XikqNlHtvkEGPWYW/nsDxp6MJEka1mrricDjbyY+2dEI4PA4
UWduB3aKLVzu+GTOMBQo8trXwaj7DSh+cyvtoCF8lTxY/oDYKadNf8jYNNg1JTECdqPlO6Oy04sr
hvQNtbt7TBgjoWaKvK3j0N61FUK2EhntMWRhQ6kdHPeAh1i0dXVXvISIkTeqoW6NlUzoPkakeb3e
m37jFFCc7ckGsQoycWwLLd2GKudm2KHxQTZySaWWYu3ZZHW9GfE4/2JbbfB207MD8j3clzIt0T9K
ezGCcKo8PNkh/l0wZ+IcgQQKiDLgBq20RZYNRa666/qY8eE0uS8kxQbYw0MGysQgNhBVsNiVFc9u
VsNSI7UBh0/TQBdchRRwKGkjWGOm8YGBkrsqOHyK1Tw2ACZBeW3tXmAnPnuokT197XXwzHqrQpHR
Z0Srkqr6WckoxU+ARX7SMbOlLTffKlmP3yYDeSyASN6VXY5mfRlaw4gZUXCr3mVBQvEUG4KguwNE
8CnezcYE2GC5yQYH7eHglLgd4nuDgRzqXGq0mBP4HIRe8JYyQvn8NcOAwQHRLs1M72xBkNkr+CR3
lsk5os2V9wgqigFsOXvVtzRUsUO3jqZtKXmVsiiGi8qDLefZFQYtnUOBWyaah6ebwodxmDBv2fxT
thpmfEJwiSFH2i6ZKWmMY37ngJXisTr7yy0gjokjE2CbcQ8D0G5LElRwl/S87dWY9ON3aJjszWlr
XtKQG72BxIaw1rIV8dpOR7KrjDvMMsalJJUZRdo/hXZNqU+6iN2t9LSfOewLavzQLrIHstbDS5ly
DzKEyqyewvlApt6iRdK658G0knNcB8Hd5GT2AxHF+R7/YGcTo2hF/2ja895r9IjZopkYO9i9C1od
w+zWTYXVZCSKXZpydsJ8X8354D63Wlzd9XYZ3JoZB99oBhQP8cC4Tr1LjV2x7nSsELd6hyYo9NwH
E5Pxu6Jnlg7E3XkbciQIJpin3AP0iu0dg2sCwt1eth5pRlEKQGL3P6YYSEBojGQfxLM6jdTW9Nz5
vG1tGP3WCF6Fa0qxy0snuM2zSW8Lfe0s4gjbWbeLbeA9ozW+gbDF2cqN7MYAuAXTNz3aixxEucY1
BquWgTgBjbH4lTQLqW9LBn0PHh/966RK7C7HeirXmRTte5wZ+d+FD7aznVIrACDAsRAwK3ZjNIoP
eWYH+8CxydI2ZvvVtjUmtlXcx9+Zq5OYDDHNuJJBNftF6KR/aWC7b7T/5kGNiN3wzOnbD5hFobv8
zeYim9g89apKm2X0HB+QovcxQigbcYKhGB41Fh8Qjh4mUcdZeI5we4IX345JsbYqrz/b7oBVYh7C
1WpSnopVmdruW6UlEEbJUxh8L7aSP60ZgCJMQ1LvpnJwL7kczE80k6hEGzNOby6moZskCUMss2uM
6NZSb+Aa44hHydgp1q6uLct+qe4rR09PBiJs/BaaTsOZprZ4WKTQOaWNNCPSpXDuMp5ga62XJW4t
OmNRKGiNkJc+6N1bqlXVViRj8MyoDmSeMv8u0LRkG1YEvKzBgl4yBxXYH49Om06q6w3zXC6tyjri
XJUXmdQ8VMWUaYhrbcHI0irTTMHug2GF9NLVThm+MUBzlL+ab9RTCnwm3Bhuo5Y2R69UxrtrRODO
1dDAusfzyUpOwG89moERW8SZFPX8XBNx/R2PnvrEfhqVQm8kS0CXGzobKjHMhmruJ6uLwwROW9Bo
z4lICZ7x9ICOi0xvIEVoiEcNKmC1Bk5hai4j0z4bKe/CyNV8S+s8JziqR4wKGWd2jpzVQMpDYDev
oxUw6Ex0lzeeoq//1jrDfdemisgOM8Z0ynCZUVUd40xapTY7wGYuDmy1T1E73k9VWZOQU2Jqgwzi
Gw/yI9XdoxUE5X36i7Vb4R4XQ6ALGc8gTQMAe6xNzkOOnBBSrpr+WHV/g+Ktn7NQAy10+dlglsum
DkUWS6Ih9Vmg1iYWQ3hPQJ59bEpz2OlwFf2hk/aZxse5d9Jo3k0xcqGqj+r7JousEyRd58N1wkW0
z2ZUe0thKYvmhIGW+DPGGoEZ1BdHosVhhTBiDbLNgItrPNqY36je+oI3sMQ52O6Mf0Y1FyigocmX
eyfOxxErFNJuNjOBPtWKVBxv3KmKOKAwmcLCzzTXfKz6fuh8nr3h7FStsYsEhB7wdkeqjT2UOu9v
tiZ3gyR/xKS3TY6zsgfhi0AgnsUaVD1WtARfNgTpaxDMxsdg9MN+qnFkw4HMoMANXPNF2EW5zPPT
Umzc0fT+CG5nvCbai9GW7coHdrWBx7Bwu/00eNOXXQr0kIhSPdpDDgBtPzu4G+r4n0AxpvHCbJlJ
yhwHQbLLq8Ijyaaa8FImrMa9At9S/I9DBVQnuXorYyenrojEEWP66rkbougzdGLdD3F+AQHLAbOs
wrpLOlt8sY04f0hM8tw1DrEuVZuRf7Ct9bdQDPV50p3hrdVN9P5DiLco2izIMx52sWPb4w+cmxOK
j7ikSGO+r/WvVQmytPJqY6AWbgWMoMY+dFPWHfFnKR6NYGyfwCcgqBqM3chYylLnY5xj9Sg0W39w
oUG8e4ac/UEvhktbKHxN7UHuXaeZjnrWlxeswMK/Tjl5J7JN0h+H4RoOHrBiT5lZY4hEI3YLJh7b
PAkibF94vD7cGs3zqPrgYsL2CpEcDfYmrmoC5wnNuIPBgG08uSiRZuaLsUt4BvaGaGKUUC9wsfBx
ycAsMgzbZFWZKMt6b353U8dZYwwavBHKZe1qaZ+0Nr2lEtjLq0S+Z7Ya+q0JLRaHgK7cx1at+1NF
MZxHc/EaVKh/OzPIjjrmyX5taA+iNiokKEP6EJphsCWlia4U0VmoJh7+SuteKqMxVpBXGwDkwL5k
Xea+27pLMjx0wp9wFtMlytJEwapH0a5KCWaVeTvqnwsVT3JvuiOmt/Csb4BT3adNsNUu07v204bS
fwymgiHr4sAb9mENoousSZolLvtz9Z/UndtS40gShl+F6HspSiodN6InYjgZAw00MNN7R6jBIQnL
ki35/DYTc913+wa82H4l2cYyhxhWXGh1ARHYlFSlrKzMPzP/vCMusORHOKVrVmpNO4CYcwiVC61L
GyN6z+VwQZ1rbn92MqLAbwjAHIadAa3ZDuVSTJN9qs+Nb1quxQf5IBucPXqQBuCDkNM2nHlHJObC
nYVVMhnePlr9Ttj3kOuZacUXQ6I4p0kh8yt/HsmDQeQXt6TcL06xWRw8ZPCZCiVZovDPsFJAVDxD
EZ+JAtiU/j7XOY20CLmFYXcBsHxkEdo/glqVIxJ1bl3mCV3VwPtGx+NkROwggqeYuh/4WZZjlURs
25cOOXjnJlbe6XAso0ui0f0jCNMW3yItKboEk5YncEVQxiejEBIPy/jDeTTSsyV16d3xnDQmIAki
x5SFxxeUaKgy53SOaicakOLhHhi5llw+5ql9HNJ07SIfOP7ZtO/H56OhhhUg5oPuBC71Y6fvDkAm
FouwG90N+eeZeTKhyOzbCHr/jtQA7YQiXs+Tc4qLhAVVAVUMN8QlaNu5kN6YblpTCKYtLSGoJ3O4
nfdp9TW7hZ1nch57ziMS5MjDzCajR/pokRDHkXxJwpCUW1ATkoiI4qhQM43zGd70Pn3a3KskoUon
vJsOkWbwQbKmlv65aw+oIrwzLUiyw5gDAzqpYTdy/GJ/XGjzI43E8649HN39hPjKv1hCehPkij5y
SjU6Qd4J3cpg9QnJfHMMHxgvEsm1G03CBwvX7XQRGWMoLOfocwC0u0sJCnVm0SGh4y1S48fEG0vC
y/jY6Qhgd+YCfxWPIGr5CBjRu8uuSmwORgAirwPwVLIbgfVlX8x6EsfpRyEzr0N5W/7v0FNCQwH0
AcEZ+DRtCPXKoEE6ysHKSPPruhoQfYZ/AKoVKyI/mlJyq8eCh13SJ4zaCRH9sDS6UwHhFsm1ICvz
GJY4HACo5LCZJgQRQHWwGEpgVCqI3DR9gFInF/emuzxIHFi1odwNYN6bfafSKDxKEqggcychgjzD
5vQWKg416xcUDFnabYGrdezP8j+FexMXZKbR9uyq8OcqIDY8hAcMnMMfuftQKGVX8/kAakk5+95/
nOfHuQ+JpYNVAv3OeHRK3pR7GUbCUzTfkSLwBB9bFOQqFq7XWWru6cKG8pRsSxIThwOsgrvscEk/
t2L/jkAAhVd9YULFTHaDGHvFcT/1lhdwVEDaPvFHZ/PYMjEDmWNG2vOJRvcMbA7XvpL+6dLGJiqG
g+hmYXvz+5D6yP0JVXfz6SCiOA6iQOljpXJK4Ub1Uc9Blqaw8kFLfIMd4p8T4CKBVeBklsm26YiF
FeNpSDc9E2PVezRHNwVdlM+n8wXchpqHtAgHvBoYE84kb4YvGVMMdwIBRw7Nzjyy7qqeOf+XLTBW
D61y6I/KPkffJ718cd0raHlWrDtDqE+vsjgd39KQRTVD+uiX3h9or1cOersY9r5+uc8moIc8QRhn
aS2Bf5e+oHyi8kneGyAJeODJAyNrhtBleQmGSrKUgHD1gS11U6jLdcpf6nOYErbW5q3Zvz+xahnf
/07t2YMH+tIdkr6/S99AoYtPfUCNvuGN+e+M8Tx/U6dtGRQccDdUFzUz26vgCN2xVRNsjNfyqtpj
tWgV6IICa0GjRdAMU4fHl9oKSe3G9vTp2WULw4TzbL0+bRMCWo01nb3P5KHgoN1s9YoF7Bjbi+C4
umdQdeKYVvWFqtCmRTKAbCK3zWTA18EXEID1dlcjbq+CtHVX2gY8GOZmp7RPH9CJp9EyCF1IxxIr
ZVD+2lkH29CFxRpwmLZUI1Bp6O3Wgn1UL2qGQzGYkK6wn9X/tjhYvm7aqrm557VUHAxo5xtKgyZ1
FlPJ+0r77x6SHA/CoO7ScGUlDK08JP+hkfDmIakZqEiDojXmupH5mjBInWI8h++slqE6kVqkIVVf
0qbCYKAB4bE0yKSpq0aLA4IT0qbL6GZ52qUazYrzqZFq1DydCVLr6WIolBe20LYUSAspsVQ1JRXP
6uIcbdcy+CSXwUzVVBCk7npSMsnV6xa7C4HVhFoUBqRdLVsBJbyNN4KJzyDo3yHUGqhr54i0ys85
hZzKPG+RHlA+Q+P3T8UzPQLd543Aim5vBAuvgqp/CxSkWp/qHGrRMtAw6xPEQDXtVTNcqYPdbWBZ
iAlygodVLUPr9IEJt1tTi1HjWCBR1TfoK1kXA9vRhS/pVL3aJWqbtEsfmmjq5vPXSU4iI09UcIF4
IQaebuFVeORrt3Y32Kuz6n7+L2qvN9DOSyDlbRsJpQjJh+WLlYm0uwy2hZg4yAI28/r0bJs0mM3d
SFc3JP6Rv7YEd5cBI8FzsJZ9e+Vtt85UNFFYjd0nqRxJypd2j0a8RxMTSvJhJQWtsxB8Cc+l21gr
wG1qIQjYis9nYO2MxH/02DB0NW+rViBtpdLYTbQCyBouMkpxhZrsAGwWHiat0KS/Vp6t3A5NUVbN
Vo2ZmePmKNyB2ACXTGwqS2BUtlM5smPtCvttIA2A7SAJ1Lq5ux6Dq/NnpTVbZyNs+m83dR5d+IDZ
6m/4TA4QguAbHuwC7ZSA19iiPwyrma7O64dK2OBXedVtRgvX0TI82KDbiqRQy/qCaerDy8BGoAkR
am8rrlA7HSDUZglKL7qt0uCZjfWBKXVbQtZGTvZG6GvLAAhrwrborQHpD2iHf+BtbmKZBzRbfyij
mHGveC2O+dYX1mG8l5+vQnjdh69fQN5q31MxzerWzzHO32qGdRll3PpwHXUsb7P699X8Xt65dq/1
pNZ/PIl7eZDfR4vyg8XqKS+CAbHQ3+/z3nZwtQwtPT/F1y+1Z9wCkd4dNAnCLCi2x62iNY0HHgTL
LN0ZuYS8m468H0RxsP3AVYix6bDHvQfWPtl7LZRbwbNN73BUDJ9+wXKW7d3AdZdtT2GFezW9QyeL
n/6qv8wq2NJ04G9BHqTR09+1h16hNM3HZkU6eVYU2d4DazNJtleGo0Y5v594k/Vgau+vEJamo18F
+dNftXEr5OITxg2efv3ckfbSDW48dC9Pg8HPyX39lVZAfNPBr2NeZW/vNEh7cV6/QeW1fMYNOogk
N0FkLrJ8XFONykfGKfjcu+wKZuWHN72HUgXv9/DYSrT5XzT8Dbt27yqYJPX34Jf2QeOn7+VhPKyt
/coTaTryu4SgDZfkd+qi6vtV4e5gCk0f+httWIq9DudIXNPCaniQlKbDX8XB5OnXepzSdqniBU0H
vs544kFNzayyl5qPnD48/SetH9gbn63p6OjdIK2/yQ0+1HTsg96uUt+E594f+jXLb5OY9tIeXCec
vfZvdVtXfeM+4bF++y8AAAD//w==</cx:binary>
              </cx:geoCache>
            </cx:geography>
          </cx:layoutPr>
        </cx:series>
      </cx:plotAreaRegion>
    </cx:plotArea>
  </cx:chart>
  <cx:spPr>
    <a:noFill/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E834E-0576-4067-93CA-76F7465B8A5B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35A98E9A-F6F0-468A-8B26-BECA2EEC88EF}">
      <dgm:prSet phldrT="[Text]" custT="1"/>
      <dgm:spPr/>
      <dgm:t>
        <a:bodyPr/>
        <a:lstStyle/>
        <a:p>
          <a:pPr algn="l"/>
          <a:r>
            <a:rPr lang="pt-BR" sz="1800" dirty="0"/>
            <a:t>A </a:t>
          </a:r>
          <a:r>
            <a:rPr lang="pt-BR" sz="1800" b="1" dirty="0"/>
            <a:t>COVID-19</a:t>
          </a:r>
          <a:r>
            <a:rPr lang="pt-BR" sz="1800" dirty="0"/>
            <a:t> foi uma doença viral causada pelo SARS-CoV-2, surgida na China em </a:t>
          </a:r>
          <a:r>
            <a:rPr lang="pt-BR" sz="1800" b="1" dirty="0"/>
            <a:t>2019</a:t>
          </a:r>
          <a:r>
            <a:rPr lang="pt-BR" sz="1800" dirty="0"/>
            <a:t>, que se espalhou globalmente e causou uma grave pandemia. </a:t>
          </a:r>
          <a:r>
            <a:rPr lang="pt-BR" sz="1800" b="1" dirty="0"/>
            <a:t>Transmitida por gotículas respiratórias, teve grande impacto na saúde, economia e sociedade</a:t>
          </a:r>
          <a:r>
            <a:rPr lang="pt-BR" sz="1800" dirty="0"/>
            <a:t>, sendo combatida com vacinas, isolamento social e uso de máscaras.</a:t>
          </a:r>
        </a:p>
      </dgm:t>
    </dgm:pt>
    <dgm:pt modelId="{4DB199B7-5F82-4A01-A181-EC1B83409AE4}" type="parTrans" cxnId="{4A8957F8-4E84-4330-A171-22012A8B106C}">
      <dgm:prSet/>
      <dgm:spPr/>
      <dgm:t>
        <a:bodyPr/>
        <a:lstStyle/>
        <a:p>
          <a:endParaRPr lang="pt-BR"/>
        </a:p>
      </dgm:t>
    </dgm:pt>
    <dgm:pt modelId="{4309669B-D424-4777-955D-40342539790A}" type="sibTrans" cxnId="{4A8957F8-4E84-4330-A171-22012A8B106C}">
      <dgm:prSet/>
      <dgm:spPr/>
      <dgm:t>
        <a:bodyPr/>
        <a:lstStyle/>
        <a:p>
          <a:endParaRPr lang="pt-BR"/>
        </a:p>
      </dgm:t>
    </dgm:pt>
    <dgm:pt modelId="{040C2471-1610-4533-8CF4-CC2923FB776C}">
      <dgm:prSet phldrT="[Text]" custT="1"/>
      <dgm:spPr/>
      <dgm:t>
        <a:bodyPr/>
        <a:lstStyle/>
        <a:p>
          <a:pPr algn="l"/>
          <a:r>
            <a:rPr lang="pt-BR" sz="1800" dirty="0">
              <a:solidFill>
                <a:srgbClr val="464A51"/>
              </a:solidFill>
            </a:rPr>
            <a:t>A </a:t>
          </a:r>
          <a:r>
            <a:rPr lang="pt-BR" sz="1800" b="1" dirty="0">
              <a:latin typeface="+mj-lt"/>
              <a:cs typeface="Segoe UI" panose="020B0502040204020203" pitchFamily="34" charset="0"/>
            </a:rPr>
            <a:t>Pesquisa Nacional por Amostra de Domicílios (PNAD) </a:t>
          </a:r>
          <a:r>
            <a:rPr lang="pt-BR" sz="1800" dirty="0">
              <a:solidFill>
                <a:srgbClr val="464A51"/>
              </a:solidFill>
              <a:latin typeface="+mj-lt"/>
              <a:cs typeface="Segoe UI" panose="020B0502040204020203" pitchFamily="34" charset="0"/>
            </a:rPr>
            <a:t>o</a:t>
          </a:r>
          <a:r>
            <a:rPr lang="pt-BR" sz="1800" b="0" i="0" dirty="0">
              <a:solidFill>
                <a:srgbClr val="464A51"/>
              </a:solidFill>
              <a:effectLst/>
            </a:rPr>
            <a:t>bjetiva estimar o número de pessoas com </a:t>
          </a:r>
          <a:r>
            <a:rPr lang="pt-BR" sz="1800" b="1" i="0" dirty="0">
              <a:solidFill>
                <a:srgbClr val="464A51"/>
              </a:solidFill>
              <a:effectLst/>
            </a:rPr>
            <a:t>sintomas referidos </a:t>
          </a:r>
          <a:r>
            <a:rPr lang="pt-BR" sz="1800" b="0" i="0" dirty="0">
              <a:solidFill>
                <a:srgbClr val="464A51"/>
              </a:solidFill>
              <a:effectLst/>
            </a:rPr>
            <a:t>associados à síndrome gripal e </a:t>
          </a:r>
          <a:r>
            <a:rPr lang="pt-BR" sz="1800" b="1" i="0" dirty="0">
              <a:solidFill>
                <a:srgbClr val="464A51"/>
              </a:solidFill>
              <a:effectLst/>
            </a:rPr>
            <a:t>monitorar os impactos da pandemia</a:t>
          </a:r>
          <a:r>
            <a:rPr lang="pt-BR" sz="1800" b="0" i="0" dirty="0">
              <a:solidFill>
                <a:srgbClr val="464A51"/>
              </a:solidFill>
              <a:effectLst/>
            </a:rPr>
            <a:t> da COVID-19 no mercado de trabalho brasileiro.</a:t>
          </a:r>
          <a:endParaRPr lang="pt-BR" sz="1800" dirty="0"/>
        </a:p>
      </dgm:t>
    </dgm:pt>
    <dgm:pt modelId="{63F6A16A-49CA-462D-9074-CEA019810A75}" type="parTrans" cxnId="{D37A5C5B-BA07-45CB-A7A6-1DA65456A296}">
      <dgm:prSet/>
      <dgm:spPr/>
      <dgm:t>
        <a:bodyPr/>
        <a:lstStyle/>
        <a:p>
          <a:endParaRPr lang="pt-BR"/>
        </a:p>
      </dgm:t>
    </dgm:pt>
    <dgm:pt modelId="{B3F647AE-E5B5-4694-89B9-B300A4A86B50}" type="sibTrans" cxnId="{D37A5C5B-BA07-45CB-A7A6-1DA65456A296}">
      <dgm:prSet/>
      <dgm:spPr/>
      <dgm:t>
        <a:bodyPr/>
        <a:lstStyle/>
        <a:p>
          <a:endParaRPr lang="pt-BR"/>
        </a:p>
      </dgm:t>
    </dgm:pt>
    <dgm:pt modelId="{A267358A-DA2E-4D82-B518-A69709800B09}">
      <dgm:prSet phldrT="[Text]" custT="1"/>
      <dgm:spPr/>
      <dgm:t>
        <a:bodyPr/>
        <a:lstStyle/>
        <a:p>
          <a:r>
            <a:rPr lang="pt-BR" sz="1800" b="1" dirty="0"/>
            <a:t>Problemática: </a:t>
          </a:r>
          <a:r>
            <a:rPr lang="pt-BR" sz="1800" dirty="0"/>
            <a:t>Como foi o comportamento da população brasileira durante a pandemia da COVID-19 segundo os dados da PNAD COVID-19, e quais indicadores-chave devem ser considerados pelo hospital para melhorar o planejamento e a resposta em caso de um novo surto?</a:t>
          </a:r>
          <a:r>
            <a:rPr lang="pt-BR" sz="1800" b="1" dirty="0"/>
            <a:t> </a:t>
          </a:r>
          <a:endParaRPr lang="pt-BR" sz="1800" dirty="0"/>
        </a:p>
      </dgm:t>
    </dgm:pt>
    <dgm:pt modelId="{CD897DAA-9775-46A4-982B-447BB212F1AA}" type="parTrans" cxnId="{2B81B8B5-FAAE-4119-89BD-46A187A9D51E}">
      <dgm:prSet/>
      <dgm:spPr/>
      <dgm:t>
        <a:bodyPr/>
        <a:lstStyle/>
        <a:p>
          <a:endParaRPr lang="pt-BR"/>
        </a:p>
      </dgm:t>
    </dgm:pt>
    <dgm:pt modelId="{0214F64C-ACFA-4F35-B378-208778B50A03}" type="sibTrans" cxnId="{2B81B8B5-FAAE-4119-89BD-46A187A9D51E}">
      <dgm:prSet/>
      <dgm:spPr/>
      <dgm:t>
        <a:bodyPr/>
        <a:lstStyle/>
        <a:p>
          <a:endParaRPr lang="pt-BR"/>
        </a:p>
      </dgm:t>
    </dgm:pt>
    <dgm:pt modelId="{AE3298B2-4BF5-41F8-ABE2-85DC3D499D43}" type="pres">
      <dgm:prSet presAssocID="{4EAE834E-0576-4067-93CA-76F7465B8A5B}" presName="linear" presStyleCnt="0">
        <dgm:presLayoutVars>
          <dgm:dir/>
          <dgm:resizeHandles val="exact"/>
        </dgm:presLayoutVars>
      </dgm:prSet>
      <dgm:spPr/>
    </dgm:pt>
    <dgm:pt modelId="{E501363B-9628-44EE-B93B-B7186A57AC14}" type="pres">
      <dgm:prSet presAssocID="{35A98E9A-F6F0-468A-8B26-BECA2EEC88EF}" presName="comp" presStyleCnt="0"/>
      <dgm:spPr/>
    </dgm:pt>
    <dgm:pt modelId="{ACD6AC4C-45AE-464F-971E-8461D4154A94}" type="pres">
      <dgm:prSet presAssocID="{35A98E9A-F6F0-468A-8B26-BECA2EEC88EF}" presName="box" presStyleLbl="node1" presStyleIdx="0" presStyleCnt="3"/>
      <dgm:spPr/>
    </dgm:pt>
    <dgm:pt modelId="{72F906DA-3A14-4939-858D-9CB04E7ABA38}" type="pres">
      <dgm:prSet presAssocID="{35A98E9A-F6F0-468A-8B26-BECA2EEC88EF}" presName="img" presStyleLbl="fgImgPlace1" presStyleIdx="0" presStyleCnt="3"/>
      <dgm:spPr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A971DCB3-123A-40F7-B0E9-01C364D318C8}" type="pres">
      <dgm:prSet presAssocID="{35A98E9A-F6F0-468A-8B26-BECA2EEC88EF}" presName="text" presStyleLbl="node1" presStyleIdx="0" presStyleCnt="3">
        <dgm:presLayoutVars>
          <dgm:bulletEnabled val="1"/>
        </dgm:presLayoutVars>
      </dgm:prSet>
      <dgm:spPr/>
    </dgm:pt>
    <dgm:pt modelId="{06A3C5D1-B5B6-4876-B8C2-25629D836483}" type="pres">
      <dgm:prSet presAssocID="{4309669B-D424-4777-955D-40342539790A}" presName="spacer" presStyleCnt="0"/>
      <dgm:spPr/>
    </dgm:pt>
    <dgm:pt modelId="{E2886B80-4141-46E6-B157-F513404CCAFC}" type="pres">
      <dgm:prSet presAssocID="{040C2471-1610-4533-8CF4-CC2923FB776C}" presName="comp" presStyleCnt="0"/>
      <dgm:spPr/>
    </dgm:pt>
    <dgm:pt modelId="{A52860AD-C0D6-4078-8297-1B49DC5347B7}" type="pres">
      <dgm:prSet presAssocID="{040C2471-1610-4533-8CF4-CC2923FB776C}" presName="box" presStyleLbl="node1" presStyleIdx="1" presStyleCnt="3"/>
      <dgm:spPr/>
    </dgm:pt>
    <dgm:pt modelId="{15730360-A58E-43F8-92BE-0D8AC4A09787}" type="pres">
      <dgm:prSet presAssocID="{040C2471-1610-4533-8CF4-CC2923FB776C}" presName="img" presStyleLbl="fgImgPlace1" presStyleIdx="1" presStyleCnt="3"/>
      <dgm:spPr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C00FDFE-AE24-461B-927E-E9A3045B3D70}" type="pres">
      <dgm:prSet presAssocID="{040C2471-1610-4533-8CF4-CC2923FB776C}" presName="text" presStyleLbl="node1" presStyleIdx="1" presStyleCnt="3">
        <dgm:presLayoutVars>
          <dgm:bulletEnabled val="1"/>
        </dgm:presLayoutVars>
      </dgm:prSet>
      <dgm:spPr/>
    </dgm:pt>
    <dgm:pt modelId="{182FA342-C6BD-41BC-88C3-E02BACDDA693}" type="pres">
      <dgm:prSet presAssocID="{B3F647AE-E5B5-4694-89B9-B300A4A86B50}" presName="spacer" presStyleCnt="0"/>
      <dgm:spPr/>
    </dgm:pt>
    <dgm:pt modelId="{8372A660-057D-4406-BFCB-1821260D8EF5}" type="pres">
      <dgm:prSet presAssocID="{A267358A-DA2E-4D82-B518-A69709800B09}" presName="comp" presStyleCnt="0"/>
      <dgm:spPr/>
    </dgm:pt>
    <dgm:pt modelId="{0D556B3C-450B-4A79-8E48-9B17DB77C1BD}" type="pres">
      <dgm:prSet presAssocID="{A267358A-DA2E-4D82-B518-A69709800B09}" presName="box" presStyleLbl="node1" presStyleIdx="2" presStyleCnt="3" custLinFactNeighborX="22667"/>
      <dgm:spPr/>
    </dgm:pt>
    <dgm:pt modelId="{7FF13757-71EB-498C-BE64-7316239676DA}" type="pres">
      <dgm:prSet presAssocID="{A267358A-DA2E-4D82-B518-A69709800B09}" presName="img" presStyleLbl="fgImgPlace1" presStyleIdx="2" presStyleCnt="3"/>
      <dgm:spPr>
        <a:blipFill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319C979E-A50B-426E-9D53-44EEAB63F118}" type="pres">
      <dgm:prSet presAssocID="{A267358A-DA2E-4D82-B518-A69709800B09}" presName="text" presStyleLbl="node1" presStyleIdx="2" presStyleCnt="3">
        <dgm:presLayoutVars>
          <dgm:bulletEnabled val="1"/>
        </dgm:presLayoutVars>
      </dgm:prSet>
      <dgm:spPr/>
    </dgm:pt>
  </dgm:ptLst>
  <dgm:cxnLst>
    <dgm:cxn modelId="{50522A06-8576-40D2-86EE-101A0330FAC1}" type="presOf" srcId="{040C2471-1610-4533-8CF4-CC2923FB776C}" destId="{1C00FDFE-AE24-461B-927E-E9A3045B3D70}" srcOrd="1" destOrd="0" presId="urn:microsoft.com/office/officeart/2005/8/layout/vList4"/>
    <dgm:cxn modelId="{9B7C511D-5FB1-4EED-B35C-8E535C50EBF2}" type="presOf" srcId="{35A98E9A-F6F0-468A-8B26-BECA2EEC88EF}" destId="{ACD6AC4C-45AE-464F-971E-8461D4154A94}" srcOrd="0" destOrd="0" presId="urn:microsoft.com/office/officeart/2005/8/layout/vList4"/>
    <dgm:cxn modelId="{D37A5C5B-BA07-45CB-A7A6-1DA65456A296}" srcId="{4EAE834E-0576-4067-93CA-76F7465B8A5B}" destId="{040C2471-1610-4533-8CF4-CC2923FB776C}" srcOrd="1" destOrd="0" parTransId="{63F6A16A-49CA-462D-9074-CEA019810A75}" sibTransId="{B3F647AE-E5B5-4694-89B9-B300A4A86B50}"/>
    <dgm:cxn modelId="{7427F14B-AF4A-4554-A9C9-BFB9FF0F8393}" type="presOf" srcId="{040C2471-1610-4533-8CF4-CC2923FB776C}" destId="{A52860AD-C0D6-4078-8297-1B49DC5347B7}" srcOrd="0" destOrd="0" presId="urn:microsoft.com/office/officeart/2005/8/layout/vList4"/>
    <dgm:cxn modelId="{F01BE272-9222-4AB8-80BD-90FBFA8B7E75}" type="presOf" srcId="{A267358A-DA2E-4D82-B518-A69709800B09}" destId="{319C979E-A50B-426E-9D53-44EEAB63F118}" srcOrd="1" destOrd="0" presId="urn:microsoft.com/office/officeart/2005/8/layout/vList4"/>
    <dgm:cxn modelId="{39B64883-D4AF-42D7-AF2C-F829B9D16261}" type="presOf" srcId="{35A98E9A-F6F0-468A-8B26-BECA2EEC88EF}" destId="{A971DCB3-123A-40F7-B0E9-01C364D318C8}" srcOrd="1" destOrd="0" presId="urn:microsoft.com/office/officeart/2005/8/layout/vList4"/>
    <dgm:cxn modelId="{BEF55AA2-F9A1-4982-97E7-7A39CDC524D7}" type="presOf" srcId="{4EAE834E-0576-4067-93CA-76F7465B8A5B}" destId="{AE3298B2-4BF5-41F8-ABE2-85DC3D499D43}" srcOrd="0" destOrd="0" presId="urn:microsoft.com/office/officeart/2005/8/layout/vList4"/>
    <dgm:cxn modelId="{2B81B8B5-FAAE-4119-89BD-46A187A9D51E}" srcId="{4EAE834E-0576-4067-93CA-76F7465B8A5B}" destId="{A267358A-DA2E-4D82-B518-A69709800B09}" srcOrd="2" destOrd="0" parTransId="{CD897DAA-9775-46A4-982B-447BB212F1AA}" sibTransId="{0214F64C-ACFA-4F35-B378-208778B50A03}"/>
    <dgm:cxn modelId="{693603C7-21CD-4EE3-81F1-088CB207755A}" type="presOf" srcId="{A267358A-DA2E-4D82-B518-A69709800B09}" destId="{0D556B3C-450B-4A79-8E48-9B17DB77C1BD}" srcOrd="0" destOrd="0" presId="urn:microsoft.com/office/officeart/2005/8/layout/vList4"/>
    <dgm:cxn modelId="{4A8957F8-4E84-4330-A171-22012A8B106C}" srcId="{4EAE834E-0576-4067-93CA-76F7465B8A5B}" destId="{35A98E9A-F6F0-468A-8B26-BECA2EEC88EF}" srcOrd="0" destOrd="0" parTransId="{4DB199B7-5F82-4A01-A181-EC1B83409AE4}" sibTransId="{4309669B-D424-4777-955D-40342539790A}"/>
    <dgm:cxn modelId="{A1F63FF1-C461-4C49-AB86-A9045AA51BBC}" type="presParOf" srcId="{AE3298B2-4BF5-41F8-ABE2-85DC3D499D43}" destId="{E501363B-9628-44EE-B93B-B7186A57AC14}" srcOrd="0" destOrd="0" presId="urn:microsoft.com/office/officeart/2005/8/layout/vList4"/>
    <dgm:cxn modelId="{F2268BD5-3D10-4ADF-BFD9-4527250539C0}" type="presParOf" srcId="{E501363B-9628-44EE-B93B-B7186A57AC14}" destId="{ACD6AC4C-45AE-464F-971E-8461D4154A94}" srcOrd="0" destOrd="0" presId="urn:microsoft.com/office/officeart/2005/8/layout/vList4"/>
    <dgm:cxn modelId="{5E3B2277-3425-4D9F-8BF0-C4088133549B}" type="presParOf" srcId="{E501363B-9628-44EE-B93B-B7186A57AC14}" destId="{72F906DA-3A14-4939-858D-9CB04E7ABA38}" srcOrd="1" destOrd="0" presId="urn:microsoft.com/office/officeart/2005/8/layout/vList4"/>
    <dgm:cxn modelId="{625EF6AC-0EC2-42BD-86C4-D8124E59339E}" type="presParOf" srcId="{E501363B-9628-44EE-B93B-B7186A57AC14}" destId="{A971DCB3-123A-40F7-B0E9-01C364D318C8}" srcOrd="2" destOrd="0" presId="urn:microsoft.com/office/officeart/2005/8/layout/vList4"/>
    <dgm:cxn modelId="{ACD7309F-7231-4365-BA40-E1A6643AEE44}" type="presParOf" srcId="{AE3298B2-4BF5-41F8-ABE2-85DC3D499D43}" destId="{06A3C5D1-B5B6-4876-B8C2-25629D836483}" srcOrd="1" destOrd="0" presId="urn:microsoft.com/office/officeart/2005/8/layout/vList4"/>
    <dgm:cxn modelId="{5F6DC91C-FC0A-46CA-909B-D3FD86D9A2D8}" type="presParOf" srcId="{AE3298B2-4BF5-41F8-ABE2-85DC3D499D43}" destId="{E2886B80-4141-46E6-B157-F513404CCAFC}" srcOrd="2" destOrd="0" presId="urn:microsoft.com/office/officeart/2005/8/layout/vList4"/>
    <dgm:cxn modelId="{E7F328A8-7994-4450-8ACE-C4413B3EBCFB}" type="presParOf" srcId="{E2886B80-4141-46E6-B157-F513404CCAFC}" destId="{A52860AD-C0D6-4078-8297-1B49DC5347B7}" srcOrd="0" destOrd="0" presId="urn:microsoft.com/office/officeart/2005/8/layout/vList4"/>
    <dgm:cxn modelId="{270923F3-93E9-4DB6-B751-2F6176F3EE4D}" type="presParOf" srcId="{E2886B80-4141-46E6-B157-F513404CCAFC}" destId="{15730360-A58E-43F8-92BE-0D8AC4A09787}" srcOrd="1" destOrd="0" presId="urn:microsoft.com/office/officeart/2005/8/layout/vList4"/>
    <dgm:cxn modelId="{D24B73EE-89C6-4A3A-AEFF-48A16EC0F1F0}" type="presParOf" srcId="{E2886B80-4141-46E6-B157-F513404CCAFC}" destId="{1C00FDFE-AE24-461B-927E-E9A3045B3D70}" srcOrd="2" destOrd="0" presId="urn:microsoft.com/office/officeart/2005/8/layout/vList4"/>
    <dgm:cxn modelId="{59E87048-30B5-4867-B79C-55271D5FEEC4}" type="presParOf" srcId="{AE3298B2-4BF5-41F8-ABE2-85DC3D499D43}" destId="{182FA342-C6BD-41BC-88C3-E02BACDDA693}" srcOrd="3" destOrd="0" presId="urn:microsoft.com/office/officeart/2005/8/layout/vList4"/>
    <dgm:cxn modelId="{3F78874E-F05C-431B-B63B-FDDB9C7D4DFC}" type="presParOf" srcId="{AE3298B2-4BF5-41F8-ABE2-85DC3D499D43}" destId="{8372A660-057D-4406-BFCB-1821260D8EF5}" srcOrd="4" destOrd="0" presId="urn:microsoft.com/office/officeart/2005/8/layout/vList4"/>
    <dgm:cxn modelId="{F082558C-4B5B-42ED-B48C-EA8AD1E40E32}" type="presParOf" srcId="{8372A660-057D-4406-BFCB-1821260D8EF5}" destId="{0D556B3C-450B-4A79-8E48-9B17DB77C1BD}" srcOrd="0" destOrd="0" presId="urn:microsoft.com/office/officeart/2005/8/layout/vList4"/>
    <dgm:cxn modelId="{9AB89885-A977-48DB-82F5-F7E448FA00AC}" type="presParOf" srcId="{8372A660-057D-4406-BFCB-1821260D8EF5}" destId="{7FF13757-71EB-498C-BE64-7316239676DA}" srcOrd="1" destOrd="0" presId="urn:microsoft.com/office/officeart/2005/8/layout/vList4"/>
    <dgm:cxn modelId="{DC6BC3C5-415D-4D09-82C9-8E67A4E9F6F1}" type="presParOf" srcId="{8372A660-057D-4406-BFCB-1821260D8EF5}" destId="{319C979E-A50B-426E-9D53-44EEAB63F11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E0411C-9D30-4FA5-8E51-5938314464F5}" type="doc">
      <dgm:prSet loTypeId="urn:microsoft.com/office/officeart/2005/8/layout/architecture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F54DC5C6-282E-448F-BD93-22A88723E65D}">
      <dgm:prSet phldrT="[Text]" custT="1"/>
      <dgm:spPr/>
      <dgm:t>
        <a:bodyPr/>
        <a:lstStyle/>
        <a:p>
          <a:pPr algn="just"/>
          <a:r>
            <a:rPr lang="pt-BR" sz="1400" b="1" dirty="0"/>
            <a:t>Objetivo Geral:</a:t>
          </a:r>
          <a:r>
            <a:rPr lang="pt-BR" sz="1400" dirty="0"/>
            <a:t> Realizar uma análise sintética das informações da PNAD COVID-19, descrevendo a organização do banco de dados, justificando as perguntas selecionadas para responder à problemática, e identificando as principais ações estratégicas que o hospital deverá adotar no planejamento e resposta diante de um possível novo surto de COVID-19.</a:t>
          </a:r>
        </a:p>
      </dgm:t>
    </dgm:pt>
    <dgm:pt modelId="{B0B8E1A6-4E59-47C6-B6D7-49AE938E7041}" type="parTrans" cxnId="{F290F2E6-5B31-4C50-8819-B051CC630C69}">
      <dgm:prSet/>
      <dgm:spPr/>
      <dgm:t>
        <a:bodyPr/>
        <a:lstStyle/>
        <a:p>
          <a:endParaRPr lang="pt-BR"/>
        </a:p>
      </dgm:t>
    </dgm:pt>
    <dgm:pt modelId="{7B6C97F4-C0EC-408C-A485-65F7B24E996D}" type="sibTrans" cxnId="{F290F2E6-5B31-4C50-8819-B051CC630C69}">
      <dgm:prSet/>
      <dgm:spPr/>
      <dgm:t>
        <a:bodyPr/>
        <a:lstStyle/>
        <a:p>
          <a:endParaRPr lang="pt-BR"/>
        </a:p>
      </dgm:t>
    </dgm:pt>
    <dgm:pt modelId="{BD94FD04-3BCF-4D36-BB62-8BFD4D9E557D}">
      <dgm:prSet phldrT="[Text]" custT="1"/>
      <dgm:spPr/>
      <dgm:t>
        <a:bodyPr/>
        <a:lstStyle/>
        <a:p>
          <a:pPr algn="ctr"/>
          <a:r>
            <a:rPr lang="pt-BR" sz="2800" b="1" dirty="0"/>
            <a:t>Fase 1</a:t>
          </a:r>
          <a:endParaRPr lang="pt-BR" sz="2800" dirty="0"/>
        </a:p>
        <a:p>
          <a:pPr algn="ctr"/>
          <a:r>
            <a:rPr lang="pt-BR" sz="2000" dirty="0"/>
            <a:t> Filtragem e tratamento dos dados </a:t>
          </a:r>
        </a:p>
      </dgm:t>
    </dgm:pt>
    <dgm:pt modelId="{D97964E7-BDB5-4917-B473-2C22F96BD325}" type="sibTrans" cxnId="{636477E0-4BBF-4D4E-BC63-0108A88583BD}">
      <dgm:prSet/>
      <dgm:spPr/>
      <dgm:t>
        <a:bodyPr/>
        <a:lstStyle/>
        <a:p>
          <a:endParaRPr lang="pt-BR"/>
        </a:p>
      </dgm:t>
    </dgm:pt>
    <dgm:pt modelId="{F6BA0BF9-054C-4677-B189-F444B86F325F}" type="parTrans" cxnId="{636477E0-4BBF-4D4E-BC63-0108A88583BD}">
      <dgm:prSet/>
      <dgm:spPr/>
      <dgm:t>
        <a:bodyPr/>
        <a:lstStyle/>
        <a:p>
          <a:endParaRPr lang="pt-BR"/>
        </a:p>
      </dgm:t>
    </dgm:pt>
    <dgm:pt modelId="{35832927-B6AE-4AB5-A54F-366CD5C5F5BB}">
      <dgm:prSet phldrT="[Text]" custT="1"/>
      <dgm:spPr/>
      <dgm:t>
        <a:bodyPr/>
        <a:lstStyle/>
        <a:p>
          <a:r>
            <a:rPr lang="pt-BR" sz="2400" b="1" dirty="0"/>
            <a:t>Fase 3</a:t>
          </a:r>
          <a:endParaRPr lang="pt-BR" sz="2400" dirty="0"/>
        </a:p>
        <a:p>
          <a:r>
            <a:rPr lang="pt-BR" sz="2000" dirty="0"/>
            <a:t>Conclusões de pesquisa e plano de ação </a:t>
          </a:r>
        </a:p>
      </dgm:t>
    </dgm:pt>
    <dgm:pt modelId="{751B534A-D1DB-4FC5-980B-A695D5B0CC9E}" type="sibTrans" cxnId="{812871BD-26B7-40DE-8B19-29D5FA410D1C}">
      <dgm:prSet/>
      <dgm:spPr/>
      <dgm:t>
        <a:bodyPr/>
        <a:lstStyle/>
        <a:p>
          <a:endParaRPr lang="pt-BR"/>
        </a:p>
      </dgm:t>
    </dgm:pt>
    <dgm:pt modelId="{C318B9FA-71C1-46A5-9E82-AE9A426AA044}" type="parTrans" cxnId="{812871BD-26B7-40DE-8B19-29D5FA410D1C}">
      <dgm:prSet/>
      <dgm:spPr/>
      <dgm:t>
        <a:bodyPr/>
        <a:lstStyle/>
        <a:p>
          <a:endParaRPr lang="pt-BR"/>
        </a:p>
      </dgm:t>
    </dgm:pt>
    <dgm:pt modelId="{6BB5722E-0B0F-4CA6-8347-B037C614220D}">
      <dgm:prSet custT="1"/>
      <dgm:spPr/>
      <dgm:t>
        <a:bodyPr/>
        <a:lstStyle/>
        <a:p>
          <a:pPr algn="ctr"/>
          <a:r>
            <a:rPr lang="pt-BR" sz="2800" b="1" dirty="0"/>
            <a:t>Fase 2</a:t>
          </a:r>
          <a:endParaRPr lang="pt-BR" sz="2800" dirty="0"/>
        </a:p>
        <a:p>
          <a:pPr algn="ctr"/>
          <a:r>
            <a:rPr lang="pt-BR" sz="2000" dirty="0"/>
            <a:t>Análise dos dados por categoria de pesquisa</a:t>
          </a:r>
        </a:p>
      </dgm:t>
    </dgm:pt>
    <dgm:pt modelId="{E0C93AD3-1640-4A3B-B8A3-006F7F0CCA2E}" type="sibTrans" cxnId="{534A3DE6-DFC7-4C90-836A-990139F4BBCF}">
      <dgm:prSet/>
      <dgm:spPr/>
      <dgm:t>
        <a:bodyPr/>
        <a:lstStyle/>
        <a:p>
          <a:endParaRPr lang="pt-BR"/>
        </a:p>
      </dgm:t>
    </dgm:pt>
    <dgm:pt modelId="{A67BB2D8-E4E3-4821-8F54-BE9D5C1E6DCE}" type="parTrans" cxnId="{534A3DE6-DFC7-4C90-836A-990139F4BBCF}">
      <dgm:prSet/>
      <dgm:spPr/>
      <dgm:t>
        <a:bodyPr/>
        <a:lstStyle/>
        <a:p>
          <a:endParaRPr lang="pt-BR"/>
        </a:p>
      </dgm:t>
    </dgm:pt>
    <dgm:pt modelId="{192C3C0E-D930-45AF-A1B4-888A15DBE09A}" type="pres">
      <dgm:prSet presAssocID="{8CE0411C-9D30-4FA5-8E51-5938314464F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174AE5-7C9C-4C5C-9603-AFD6E0EE95FC}" type="pres">
      <dgm:prSet presAssocID="{F54DC5C6-282E-448F-BD93-22A88723E65D}" presName="vertOne" presStyleCnt="0"/>
      <dgm:spPr/>
    </dgm:pt>
    <dgm:pt modelId="{5B633BEA-2A4C-4419-B680-F3B70ADFDD6B}" type="pres">
      <dgm:prSet presAssocID="{F54DC5C6-282E-448F-BD93-22A88723E65D}" presName="txOne" presStyleLbl="node0" presStyleIdx="0" presStyleCnt="1">
        <dgm:presLayoutVars>
          <dgm:chPref val="3"/>
        </dgm:presLayoutVars>
      </dgm:prSet>
      <dgm:spPr/>
    </dgm:pt>
    <dgm:pt modelId="{6B33B898-1A85-481E-82A5-71D5C1193342}" type="pres">
      <dgm:prSet presAssocID="{F54DC5C6-282E-448F-BD93-22A88723E65D}" presName="parTransOne" presStyleCnt="0"/>
      <dgm:spPr/>
    </dgm:pt>
    <dgm:pt modelId="{9E4FBEFB-F0C8-46E2-9BA3-B38B084E29D4}" type="pres">
      <dgm:prSet presAssocID="{F54DC5C6-282E-448F-BD93-22A88723E65D}" presName="horzOne" presStyleCnt="0"/>
      <dgm:spPr/>
    </dgm:pt>
    <dgm:pt modelId="{778FCD82-92F3-4AE5-930A-5C00D6CC9AA1}" type="pres">
      <dgm:prSet presAssocID="{BD94FD04-3BCF-4D36-BB62-8BFD4D9E557D}" presName="vertTwo" presStyleCnt="0"/>
      <dgm:spPr/>
    </dgm:pt>
    <dgm:pt modelId="{4438D3BB-22B8-4E38-BC2C-CECFD7781F6D}" type="pres">
      <dgm:prSet presAssocID="{BD94FD04-3BCF-4D36-BB62-8BFD4D9E557D}" presName="txTwo" presStyleLbl="node2" presStyleIdx="0" presStyleCnt="3">
        <dgm:presLayoutVars>
          <dgm:chPref val="3"/>
        </dgm:presLayoutVars>
      </dgm:prSet>
      <dgm:spPr/>
    </dgm:pt>
    <dgm:pt modelId="{03985F47-9EDA-42DA-93DD-663FD4BC5306}" type="pres">
      <dgm:prSet presAssocID="{BD94FD04-3BCF-4D36-BB62-8BFD4D9E557D}" presName="horzTwo" presStyleCnt="0"/>
      <dgm:spPr/>
    </dgm:pt>
    <dgm:pt modelId="{9B38921A-C89D-49C0-8AF8-2A8B445F0D29}" type="pres">
      <dgm:prSet presAssocID="{D97964E7-BDB5-4917-B473-2C22F96BD325}" presName="sibSpaceTwo" presStyleCnt="0"/>
      <dgm:spPr/>
    </dgm:pt>
    <dgm:pt modelId="{E781DD3E-F31F-4116-B754-104D08EB78AF}" type="pres">
      <dgm:prSet presAssocID="{6BB5722E-0B0F-4CA6-8347-B037C614220D}" presName="vertTwo" presStyleCnt="0"/>
      <dgm:spPr/>
    </dgm:pt>
    <dgm:pt modelId="{471159B5-D65B-4BD1-9E58-D584865BF138}" type="pres">
      <dgm:prSet presAssocID="{6BB5722E-0B0F-4CA6-8347-B037C614220D}" presName="txTwo" presStyleLbl="node2" presStyleIdx="1" presStyleCnt="3">
        <dgm:presLayoutVars>
          <dgm:chPref val="3"/>
        </dgm:presLayoutVars>
      </dgm:prSet>
      <dgm:spPr/>
    </dgm:pt>
    <dgm:pt modelId="{E46F7720-C841-4EB4-B55A-4E3DE907540A}" type="pres">
      <dgm:prSet presAssocID="{6BB5722E-0B0F-4CA6-8347-B037C614220D}" presName="horzTwo" presStyleCnt="0"/>
      <dgm:spPr/>
    </dgm:pt>
    <dgm:pt modelId="{07292B8B-89E6-4997-B2CC-FB45B5E20D5B}" type="pres">
      <dgm:prSet presAssocID="{E0C93AD3-1640-4A3B-B8A3-006F7F0CCA2E}" presName="sibSpaceTwo" presStyleCnt="0"/>
      <dgm:spPr/>
    </dgm:pt>
    <dgm:pt modelId="{C0DDC78F-DD05-4C5E-9C14-CCE207750EF1}" type="pres">
      <dgm:prSet presAssocID="{35832927-B6AE-4AB5-A54F-366CD5C5F5BB}" presName="vertTwo" presStyleCnt="0"/>
      <dgm:spPr/>
    </dgm:pt>
    <dgm:pt modelId="{D9B395CB-9FAD-49A0-BD69-7DE80A8148A8}" type="pres">
      <dgm:prSet presAssocID="{35832927-B6AE-4AB5-A54F-366CD5C5F5BB}" presName="txTwo" presStyleLbl="node2" presStyleIdx="2" presStyleCnt="3">
        <dgm:presLayoutVars>
          <dgm:chPref val="3"/>
        </dgm:presLayoutVars>
      </dgm:prSet>
      <dgm:spPr/>
    </dgm:pt>
    <dgm:pt modelId="{A136D339-1946-4A18-B535-EB648E7E2BD0}" type="pres">
      <dgm:prSet presAssocID="{35832927-B6AE-4AB5-A54F-366CD5C5F5BB}" presName="horzTwo" presStyleCnt="0"/>
      <dgm:spPr/>
    </dgm:pt>
  </dgm:ptLst>
  <dgm:cxnLst>
    <dgm:cxn modelId="{3DDE021E-42C7-4C34-A834-18EAC224B056}" type="presOf" srcId="{6BB5722E-0B0F-4CA6-8347-B037C614220D}" destId="{471159B5-D65B-4BD1-9E58-D584865BF138}" srcOrd="0" destOrd="0" presId="urn:microsoft.com/office/officeart/2005/8/layout/architecture"/>
    <dgm:cxn modelId="{BAA57F55-A0B8-4DBB-9527-F7B6691E4D7B}" type="presOf" srcId="{F54DC5C6-282E-448F-BD93-22A88723E65D}" destId="{5B633BEA-2A4C-4419-B680-F3B70ADFDD6B}" srcOrd="0" destOrd="0" presId="urn:microsoft.com/office/officeart/2005/8/layout/architecture"/>
    <dgm:cxn modelId="{A2F24399-E119-498F-992E-5E899A27CC8E}" type="presOf" srcId="{BD94FD04-3BCF-4D36-BB62-8BFD4D9E557D}" destId="{4438D3BB-22B8-4E38-BC2C-CECFD7781F6D}" srcOrd="0" destOrd="0" presId="urn:microsoft.com/office/officeart/2005/8/layout/architecture"/>
    <dgm:cxn modelId="{812871BD-26B7-40DE-8B19-29D5FA410D1C}" srcId="{F54DC5C6-282E-448F-BD93-22A88723E65D}" destId="{35832927-B6AE-4AB5-A54F-366CD5C5F5BB}" srcOrd="2" destOrd="0" parTransId="{C318B9FA-71C1-46A5-9E82-AE9A426AA044}" sibTransId="{751B534A-D1DB-4FC5-980B-A695D5B0CC9E}"/>
    <dgm:cxn modelId="{B54F53C8-65E2-4C70-9057-EF71F54CCBB2}" type="presOf" srcId="{8CE0411C-9D30-4FA5-8E51-5938314464F5}" destId="{192C3C0E-D930-45AF-A1B4-888A15DBE09A}" srcOrd="0" destOrd="0" presId="urn:microsoft.com/office/officeart/2005/8/layout/architecture"/>
    <dgm:cxn modelId="{636477E0-4BBF-4D4E-BC63-0108A88583BD}" srcId="{F54DC5C6-282E-448F-BD93-22A88723E65D}" destId="{BD94FD04-3BCF-4D36-BB62-8BFD4D9E557D}" srcOrd="0" destOrd="0" parTransId="{F6BA0BF9-054C-4677-B189-F444B86F325F}" sibTransId="{D97964E7-BDB5-4917-B473-2C22F96BD325}"/>
    <dgm:cxn modelId="{534A3DE6-DFC7-4C90-836A-990139F4BBCF}" srcId="{F54DC5C6-282E-448F-BD93-22A88723E65D}" destId="{6BB5722E-0B0F-4CA6-8347-B037C614220D}" srcOrd="1" destOrd="0" parTransId="{A67BB2D8-E4E3-4821-8F54-BE9D5C1E6DCE}" sibTransId="{E0C93AD3-1640-4A3B-B8A3-006F7F0CCA2E}"/>
    <dgm:cxn modelId="{F290F2E6-5B31-4C50-8819-B051CC630C69}" srcId="{8CE0411C-9D30-4FA5-8E51-5938314464F5}" destId="{F54DC5C6-282E-448F-BD93-22A88723E65D}" srcOrd="0" destOrd="0" parTransId="{B0B8E1A6-4E59-47C6-B6D7-49AE938E7041}" sibTransId="{7B6C97F4-C0EC-408C-A485-65F7B24E996D}"/>
    <dgm:cxn modelId="{2B99ECEE-7594-49FA-AC32-6FA21B43EC9B}" type="presOf" srcId="{35832927-B6AE-4AB5-A54F-366CD5C5F5BB}" destId="{D9B395CB-9FAD-49A0-BD69-7DE80A8148A8}" srcOrd="0" destOrd="0" presId="urn:microsoft.com/office/officeart/2005/8/layout/architecture"/>
    <dgm:cxn modelId="{74FCA4DC-6314-4352-8180-559938435C5B}" type="presParOf" srcId="{192C3C0E-D930-45AF-A1B4-888A15DBE09A}" destId="{5A174AE5-7C9C-4C5C-9603-AFD6E0EE95FC}" srcOrd="0" destOrd="0" presId="urn:microsoft.com/office/officeart/2005/8/layout/architecture"/>
    <dgm:cxn modelId="{AEEE5363-4CEA-4605-A42E-0CE7B3F746B3}" type="presParOf" srcId="{5A174AE5-7C9C-4C5C-9603-AFD6E0EE95FC}" destId="{5B633BEA-2A4C-4419-B680-F3B70ADFDD6B}" srcOrd="0" destOrd="0" presId="urn:microsoft.com/office/officeart/2005/8/layout/architecture"/>
    <dgm:cxn modelId="{98272283-E0FC-4841-BFC2-23903E078C8B}" type="presParOf" srcId="{5A174AE5-7C9C-4C5C-9603-AFD6E0EE95FC}" destId="{6B33B898-1A85-481E-82A5-71D5C1193342}" srcOrd="1" destOrd="0" presId="urn:microsoft.com/office/officeart/2005/8/layout/architecture"/>
    <dgm:cxn modelId="{95D9584B-7C72-4293-A80B-FEB4FD02ACC5}" type="presParOf" srcId="{5A174AE5-7C9C-4C5C-9603-AFD6E0EE95FC}" destId="{9E4FBEFB-F0C8-46E2-9BA3-B38B084E29D4}" srcOrd="2" destOrd="0" presId="urn:microsoft.com/office/officeart/2005/8/layout/architecture"/>
    <dgm:cxn modelId="{7FD68BD5-BE31-436D-82AD-70F8F72F42F8}" type="presParOf" srcId="{9E4FBEFB-F0C8-46E2-9BA3-B38B084E29D4}" destId="{778FCD82-92F3-4AE5-930A-5C00D6CC9AA1}" srcOrd="0" destOrd="0" presId="urn:microsoft.com/office/officeart/2005/8/layout/architecture"/>
    <dgm:cxn modelId="{69D0391A-4292-4567-A1B7-EE1A06DFF8A9}" type="presParOf" srcId="{778FCD82-92F3-4AE5-930A-5C00D6CC9AA1}" destId="{4438D3BB-22B8-4E38-BC2C-CECFD7781F6D}" srcOrd="0" destOrd="0" presId="urn:microsoft.com/office/officeart/2005/8/layout/architecture"/>
    <dgm:cxn modelId="{B82FC0C7-7DD2-4D63-9256-2AFA88CC7D79}" type="presParOf" srcId="{778FCD82-92F3-4AE5-930A-5C00D6CC9AA1}" destId="{03985F47-9EDA-42DA-93DD-663FD4BC5306}" srcOrd="1" destOrd="0" presId="urn:microsoft.com/office/officeart/2005/8/layout/architecture"/>
    <dgm:cxn modelId="{553B10E7-CD7E-43F5-AC8F-86E3EB8894B4}" type="presParOf" srcId="{9E4FBEFB-F0C8-46E2-9BA3-B38B084E29D4}" destId="{9B38921A-C89D-49C0-8AF8-2A8B445F0D29}" srcOrd="1" destOrd="0" presId="urn:microsoft.com/office/officeart/2005/8/layout/architecture"/>
    <dgm:cxn modelId="{34C23CCF-D931-4C8D-B2B3-F42A7AEED6F0}" type="presParOf" srcId="{9E4FBEFB-F0C8-46E2-9BA3-B38B084E29D4}" destId="{E781DD3E-F31F-4116-B754-104D08EB78AF}" srcOrd="2" destOrd="0" presId="urn:microsoft.com/office/officeart/2005/8/layout/architecture"/>
    <dgm:cxn modelId="{D8BE7425-E1EB-4B3A-BE7A-E5BBBFCC4E0F}" type="presParOf" srcId="{E781DD3E-F31F-4116-B754-104D08EB78AF}" destId="{471159B5-D65B-4BD1-9E58-D584865BF138}" srcOrd="0" destOrd="0" presId="urn:microsoft.com/office/officeart/2005/8/layout/architecture"/>
    <dgm:cxn modelId="{EE8EFDF5-9955-445A-AC88-A2C8AD5B77CD}" type="presParOf" srcId="{E781DD3E-F31F-4116-B754-104D08EB78AF}" destId="{E46F7720-C841-4EB4-B55A-4E3DE907540A}" srcOrd="1" destOrd="0" presId="urn:microsoft.com/office/officeart/2005/8/layout/architecture"/>
    <dgm:cxn modelId="{AB32665C-3A28-4C95-BBD9-08EA55464EE1}" type="presParOf" srcId="{9E4FBEFB-F0C8-46E2-9BA3-B38B084E29D4}" destId="{07292B8B-89E6-4997-B2CC-FB45B5E20D5B}" srcOrd="3" destOrd="0" presId="urn:microsoft.com/office/officeart/2005/8/layout/architecture"/>
    <dgm:cxn modelId="{6F7B48DE-7A2F-4861-A1C4-7C342ADD9DCA}" type="presParOf" srcId="{9E4FBEFB-F0C8-46E2-9BA3-B38B084E29D4}" destId="{C0DDC78F-DD05-4C5E-9C14-CCE207750EF1}" srcOrd="4" destOrd="0" presId="urn:microsoft.com/office/officeart/2005/8/layout/architecture"/>
    <dgm:cxn modelId="{3D442AF1-7DF0-42E3-8680-64F7C1C56054}" type="presParOf" srcId="{C0DDC78F-DD05-4C5E-9C14-CCE207750EF1}" destId="{D9B395CB-9FAD-49A0-BD69-7DE80A8148A8}" srcOrd="0" destOrd="0" presId="urn:microsoft.com/office/officeart/2005/8/layout/architecture"/>
    <dgm:cxn modelId="{2EDE56B0-72A1-42AA-A7A0-0008C108BB3F}" type="presParOf" srcId="{C0DDC78F-DD05-4C5E-9C14-CCE207750EF1}" destId="{A136D339-1946-4A18-B535-EB648E7E2BD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39838C-68B6-4B80-9E6B-D66760759456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64F2065A-2F06-4DF2-AEE6-0DDFD258F0A0}">
      <dgm:prSet/>
      <dgm:spPr/>
      <dgm:t>
        <a:bodyPr/>
        <a:lstStyle/>
        <a:p>
          <a:r>
            <a:rPr lang="pt-BR" b="1" dirty="0"/>
            <a:t>Julho:</a:t>
          </a:r>
          <a:endParaRPr lang="pt-BR" dirty="0"/>
        </a:p>
      </dgm:t>
    </dgm:pt>
    <dgm:pt modelId="{CA4502C8-0158-47A0-86B5-E4E412E0CA97}" type="parTrans" cxnId="{1DFC76B5-CD68-46ED-8406-8C111D15FCBA}">
      <dgm:prSet/>
      <dgm:spPr/>
      <dgm:t>
        <a:bodyPr/>
        <a:lstStyle/>
        <a:p>
          <a:endParaRPr lang="pt-BR"/>
        </a:p>
      </dgm:t>
    </dgm:pt>
    <dgm:pt modelId="{1BAA9BC1-E9C8-4A37-B34C-5EE20A138C98}" type="sibTrans" cxnId="{1DFC76B5-CD68-46ED-8406-8C111D15FCBA}">
      <dgm:prSet/>
      <dgm:spPr/>
      <dgm:t>
        <a:bodyPr/>
        <a:lstStyle/>
        <a:p>
          <a:endParaRPr lang="pt-BR"/>
        </a:p>
      </dgm:t>
    </dgm:pt>
    <dgm:pt modelId="{F54AA494-64D1-4DF2-A5C6-138D2087C10C}">
      <dgm:prSet/>
      <dgm:spPr/>
      <dgm:t>
        <a:bodyPr/>
        <a:lstStyle/>
        <a:p>
          <a:r>
            <a:rPr lang="pt-BR" b="1"/>
            <a:t>Agosto: </a:t>
          </a:r>
          <a:endParaRPr lang="pt-BR"/>
        </a:p>
      </dgm:t>
    </dgm:pt>
    <dgm:pt modelId="{66EA2E7B-B4BC-4C7D-B01C-BB665003BC0C}" type="parTrans" cxnId="{7DB75114-E0C8-4589-B4D3-33F2448A4B73}">
      <dgm:prSet/>
      <dgm:spPr/>
      <dgm:t>
        <a:bodyPr/>
        <a:lstStyle/>
        <a:p>
          <a:endParaRPr lang="pt-BR"/>
        </a:p>
      </dgm:t>
    </dgm:pt>
    <dgm:pt modelId="{CD34BEF2-4F89-407C-8F8E-1BB5FC349B85}" type="sibTrans" cxnId="{7DB75114-E0C8-4589-B4D3-33F2448A4B73}">
      <dgm:prSet/>
      <dgm:spPr/>
      <dgm:t>
        <a:bodyPr/>
        <a:lstStyle/>
        <a:p>
          <a:endParaRPr lang="pt-BR"/>
        </a:p>
      </dgm:t>
    </dgm:pt>
    <dgm:pt modelId="{97AA89BB-8795-476F-9951-3B59096218C7}">
      <dgm:prSet/>
      <dgm:spPr/>
      <dgm:t>
        <a:bodyPr/>
        <a:lstStyle/>
        <a:p>
          <a:r>
            <a:rPr lang="pt-BR" b="1" i="0" dirty="0"/>
            <a:t> 386.520</a:t>
          </a:r>
          <a:r>
            <a:rPr lang="pt-BR" b="1" dirty="0"/>
            <a:t> linhas</a:t>
          </a:r>
          <a:endParaRPr lang="pt-BR" dirty="0"/>
        </a:p>
      </dgm:t>
    </dgm:pt>
    <dgm:pt modelId="{1EF99CB9-0690-437C-AC1D-7D607C057CD2}" type="parTrans" cxnId="{2262AD35-AC0C-4B4F-BE21-708743FC28D5}">
      <dgm:prSet/>
      <dgm:spPr/>
      <dgm:t>
        <a:bodyPr/>
        <a:lstStyle/>
        <a:p>
          <a:endParaRPr lang="pt-BR"/>
        </a:p>
      </dgm:t>
    </dgm:pt>
    <dgm:pt modelId="{81066557-45D1-43AA-B889-D4277C560195}" type="sibTrans" cxnId="{2262AD35-AC0C-4B4F-BE21-708743FC28D5}">
      <dgm:prSet/>
      <dgm:spPr/>
      <dgm:t>
        <a:bodyPr/>
        <a:lstStyle/>
        <a:p>
          <a:endParaRPr lang="pt-BR"/>
        </a:p>
      </dgm:t>
    </dgm:pt>
    <dgm:pt modelId="{F0D1879D-9768-42EC-93DC-E582C80DA063}">
      <dgm:prSet/>
      <dgm:spPr/>
      <dgm:t>
        <a:bodyPr/>
        <a:lstStyle/>
        <a:p>
          <a:r>
            <a:rPr lang="pt-BR" b="1" dirty="0"/>
            <a:t> 145 colunas</a:t>
          </a:r>
          <a:endParaRPr lang="pt-BR" dirty="0"/>
        </a:p>
      </dgm:t>
    </dgm:pt>
    <dgm:pt modelId="{E7972510-225F-46E8-ABC9-2FE3EFCBFAAC}" type="parTrans" cxnId="{76EDEE8F-F547-428F-8A59-B31B8F381DB8}">
      <dgm:prSet/>
      <dgm:spPr/>
      <dgm:t>
        <a:bodyPr/>
        <a:lstStyle/>
        <a:p>
          <a:endParaRPr lang="pt-BR"/>
        </a:p>
      </dgm:t>
    </dgm:pt>
    <dgm:pt modelId="{9DFCB28D-0998-4441-AF8D-286BE1E35BBD}" type="sibTrans" cxnId="{76EDEE8F-F547-428F-8A59-B31B8F381DB8}">
      <dgm:prSet/>
      <dgm:spPr/>
      <dgm:t>
        <a:bodyPr/>
        <a:lstStyle/>
        <a:p>
          <a:endParaRPr lang="pt-BR"/>
        </a:p>
      </dgm:t>
    </dgm:pt>
    <dgm:pt modelId="{B5B3C0B3-4321-4B61-9C23-20F7DF938892}">
      <dgm:prSet/>
      <dgm:spPr/>
      <dgm:t>
        <a:bodyPr/>
        <a:lstStyle/>
        <a:p>
          <a:r>
            <a:rPr lang="pt-BR" b="1"/>
            <a:t>Setembro: </a:t>
          </a:r>
          <a:endParaRPr lang="pt-BR"/>
        </a:p>
      </dgm:t>
    </dgm:pt>
    <dgm:pt modelId="{DFB241C2-5021-4E25-8026-798C24A60021}" type="parTrans" cxnId="{45B3A749-40F5-4A6F-8281-73D962531B15}">
      <dgm:prSet/>
      <dgm:spPr/>
      <dgm:t>
        <a:bodyPr/>
        <a:lstStyle/>
        <a:p>
          <a:endParaRPr lang="pt-BR"/>
        </a:p>
      </dgm:t>
    </dgm:pt>
    <dgm:pt modelId="{F82D6FA8-F790-477C-825A-721E4A78D409}" type="sibTrans" cxnId="{45B3A749-40F5-4A6F-8281-73D962531B15}">
      <dgm:prSet/>
      <dgm:spPr/>
      <dgm:t>
        <a:bodyPr/>
        <a:lstStyle/>
        <a:p>
          <a:endParaRPr lang="pt-BR"/>
        </a:p>
      </dgm:t>
    </dgm:pt>
    <dgm:pt modelId="{8350D078-4838-410A-BE57-7E7FF3F37BED}">
      <dgm:prSet/>
      <dgm:spPr/>
      <dgm:t>
        <a:bodyPr/>
        <a:lstStyle/>
        <a:p>
          <a:r>
            <a:rPr lang="pt-BR" b="1" i="0" dirty="0"/>
            <a:t>387.298</a:t>
          </a:r>
          <a:r>
            <a:rPr lang="pt-BR" b="1" dirty="0"/>
            <a:t> linhas</a:t>
          </a:r>
          <a:endParaRPr lang="pt-BR" dirty="0"/>
        </a:p>
      </dgm:t>
    </dgm:pt>
    <dgm:pt modelId="{560B832A-26B2-4339-9F01-597EFF5396FD}" type="parTrans" cxnId="{F1EEAB67-F4F1-4DE6-9DD8-0B134873B9D2}">
      <dgm:prSet/>
      <dgm:spPr/>
      <dgm:t>
        <a:bodyPr/>
        <a:lstStyle/>
        <a:p>
          <a:endParaRPr lang="pt-BR"/>
        </a:p>
      </dgm:t>
    </dgm:pt>
    <dgm:pt modelId="{DF086F2C-C446-4F8D-AB9D-FAFF1CE598E1}" type="sibTrans" cxnId="{F1EEAB67-F4F1-4DE6-9DD8-0B134873B9D2}">
      <dgm:prSet/>
      <dgm:spPr/>
      <dgm:t>
        <a:bodyPr/>
        <a:lstStyle/>
        <a:p>
          <a:endParaRPr lang="pt-BR"/>
        </a:p>
      </dgm:t>
    </dgm:pt>
    <dgm:pt modelId="{F1210588-7F12-46A4-A441-8B634E876EB3}">
      <dgm:prSet/>
      <dgm:spPr/>
      <dgm:t>
        <a:bodyPr/>
        <a:lstStyle/>
        <a:p>
          <a:r>
            <a:rPr lang="pt-BR" b="1"/>
            <a:t>145 colunas</a:t>
          </a:r>
          <a:endParaRPr lang="pt-BR"/>
        </a:p>
      </dgm:t>
    </dgm:pt>
    <dgm:pt modelId="{A0A55A5D-5BB0-4C4D-80EB-469E43075361}" type="parTrans" cxnId="{698123E6-86A0-4D0A-A461-D2DB7176BE4D}">
      <dgm:prSet/>
      <dgm:spPr/>
      <dgm:t>
        <a:bodyPr/>
        <a:lstStyle/>
        <a:p>
          <a:endParaRPr lang="pt-BR"/>
        </a:p>
      </dgm:t>
    </dgm:pt>
    <dgm:pt modelId="{41F2ECB6-FCAD-474F-8A70-276A13D97A32}" type="sibTrans" cxnId="{698123E6-86A0-4D0A-A461-D2DB7176BE4D}">
      <dgm:prSet/>
      <dgm:spPr/>
      <dgm:t>
        <a:bodyPr/>
        <a:lstStyle/>
        <a:p>
          <a:endParaRPr lang="pt-BR"/>
        </a:p>
      </dgm:t>
    </dgm:pt>
    <dgm:pt modelId="{ADB8F8B4-82D4-4637-AA76-0DB3B41C30C5}">
      <dgm:prSet/>
      <dgm:spPr/>
      <dgm:t>
        <a:bodyPr/>
        <a:lstStyle/>
        <a:p>
          <a:endParaRPr lang="pt-BR"/>
        </a:p>
      </dgm:t>
    </dgm:pt>
    <dgm:pt modelId="{09D489AB-FF58-4FF5-B79B-6E382F45E2CE}" type="parTrans" cxnId="{9799187B-30D6-4550-817F-6E24A521DE38}">
      <dgm:prSet/>
      <dgm:spPr/>
      <dgm:t>
        <a:bodyPr/>
        <a:lstStyle/>
        <a:p>
          <a:endParaRPr lang="pt-BR"/>
        </a:p>
      </dgm:t>
    </dgm:pt>
    <dgm:pt modelId="{41BD5647-C03A-4A8D-8917-B30AEA753DA1}" type="sibTrans" cxnId="{9799187B-30D6-4550-817F-6E24A521DE38}">
      <dgm:prSet/>
      <dgm:spPr/>
      <dgm:t>
        <a:bodyPr/>
        <a:lstStyle/>
        <a:p>
          <a:endParaRPr lang="pt-BR"/>
        </a:p>
      </dgm:t>
    </dgm:pt>
    <dgm:pt modelId="{87F8F88B-2FFE-47FE-8B95-D97730866852}">
      <dgm:prSet/>
      <dgm:spPr/>
      <dgm:t>
        <a:bodyPr/>
        <a:lstStyle/>
        <a:p>
          <a:r>
            <a:rPr lang="pt-BR" b="1" dirty="0"/>
            <a:t> 384.166 linhas</a:t>
          </a:r>
          <a:endParaRPr lang="pt-BR" dirty="0"/>
        </a:p>
      </dgm:t>
    </dgm:pt>
    <dgm:pt modelId="{00C9C59E-42C9-4463-A167-A7324F5BFDB7}" type="sibTrans" cxnId="{65DAB66D-2EF5-4451-B6C2-82CF1406B057}">
      <dgm:prSet/>
      <dgm:spPr/>
      <dgm:t>
        <a:bodyPr/>
        <a:lstStyle/>
        <a:p>
          <a:endParaRPr lang="pt-BR"/>
        </a:p>
      </dgm:t>
    </dgm:pt>
    <dgm:pt modelId="{9D000D58-56DE-420D-B82A-2B7FE7978674}" type="parTrans" cxnId="{65DAB66D-2EF5-4451-B6C2-82CF1406B057}">
      <dgm:prSet/>
      <dgm:spPr/>
      <dgm:t>
        <a:bodyPr/>
        <a:lstStyle/>
        <a:p>
          <a:endParaRPr lang="pt-BR"/>
        </a:p>
      </dgm:t>
    </dgm:pt>
    <dgm:pt modelId="{7BBB28AE-C049-4D28-B332-9E332266BC13}">
      <dgm:prSet/>
      <dgm:spPr/>
      <dgm:t>
        <a:bodyPr/>
        <a:lstStyle/>
        <a:p>
          <a:r>
            <a:rPr lang="pt-BR" b="1" dirty="0"/>
            <a:t> 145 colunas</a:t>
          </a:r>
          <a:endParaRPr lang="pt-BR" dirty="0"/>
        </a:p>
      </dgm:t>
    </dgm:pt>
    <dgm:pt modelId="{2E26AF5E-93BF-4712-95C5-4E22CC8A34A7}" type="sibTrans" cxnId="{D2C154E1-CA03-484F-907B-B1A7BB42021A}">
      <dgm:prSet/>
      <dgm:spPr/>
      <dgm:t>
        <a:bodyPr/>
        <a:lstStyle/>
        <a:p>
          <a:endParaRPr lang="pt-BR"/>
        </a:p>
      </dgm:t>
    </dgm:pt>
    <dgm:pt modelId="{0E59E328-81A5-4CEB-A8D2-37B493EF8935}" type="parTrans" cxnId="{D2C154E1-CA03-484F-907B-B1A7BB42021A}">
      <dgm:prSet/>
      <dgm:spPr/>
      <dgm:t>
        <a:bodyPr/>
        <a:lstStyle/>
        <a:p>
          <a:endParaRPr lang="pt-BR"/>
        </a:p>
      </dgm:t>
    </dgm:pt>
    <dgm:pt modelId="{EE9E640B-915B-40E9-937A-C01C0555F9D2}" type="pres">
      <dgm:prSet presAssocID="{E639838C-68B6-4B80-9E6B-D66760759456}" presName="Name0" presStyleCnt="0">
        <dgm:presLayoutVars>
          <dgm:chMax val="4"/>
          <dgm:resizeHandles val="exact"/>
        </dgm:presLayoutVars>
      </dgm:prSet>
      <dgm:spPr/>
    </dgm:pt>
    <dgm:pt modelId="{8871D4F6-FE49-4F97-B7B2-5EF3F006D5CB}" type="pres">
      <dgm:prSet presAssocID="{E639838C-68B6-4B80-9E6B-D66760759456}" presName="ellipse" presStyleLbl="trBgShp" presStyleIdx="0" presStyleCnt="1"/>
      <dgm:spPr/>
    </dgm:pt>
    <dgm:pt modelId="{14EA65AE-DA55-46AA-BC3B-C59D37992559}" type="pres">
      <dgm:prSet presAssocID="{E639838C-68B6-4B80-9E6B-D66760759456}" presName="arrow1" presStyleLbl="fgShp" presStyleIdx="0" presStyleCnt="1" custAng="16200000" custScaleX="47409" custScaleY="21978" custLinFactX="19774" custLinFactNeighborX="100000" custLinFactNeighborY="-4278"/>
      <dgm:spPr>
        <a:solidFill>
          <a:schemeClr val="bg1"/>
        </a:solidFill>
        <a:ln>
          <a:solidFill>
            <a:schemeClr val="bg1"/>
          </a:solidFill>
        </a:ln>
      </dgm:spPr>
    </dgm:pt>
    <dgm:pt modelId="{F014C365-4755-4ABA-BAC0-C69FFFCB0918}" type="pres">
      <dgm:prSet presAssocID="{E639838C-68B6-4B80-9E6B-D66760759456}" presName="rectangle" presStyleLbl="revTx" presStyleIdx="0" presStyleCnt="1">
        <dgm:presLayoutVars>
          <dgm:bulletEnabled val="1"/>
        </dgm:presLayoutVars>
      </dgm:prSet>
      <dgm:spPr/>
    </dgm:pt>
    <dgm:pt modelId="{13BF704D-306C-4A23-97F6-60A3B91F70DB}" type="pres">
      <dgm:prSet presAssocID="{F54AA494-64D1-4DF2-A5C6-138D2087C10C}" presName="item1" presStyleLbl="node1" presStyleIdx="0" presStyleCnt="3">
        <dgm:presLayoutVars>
          <dgm:bulletEnabled val="1"/>
        </dgm:presLayoutVars>
      </dgm:prSet>
      <dgm:spPr/>
    </dgm:pt>
    <dgm:pt modelId="{4697C214-4DB1-4500-AA74-46A495999791}" type="pres">
      <dgm:prSet presAssocID="{B5B3C0B3-4321-4B61-9C23-20F7DF938892}" presName="item2" presStyleLbl="node1" presStyleIdx="1" presStyleCnt="3">
        <dgm:presLayoutVars>
          <dgm:bulletEnabled val="1"/>
        </dgm:presLayoutVars>
      </dgm:prSet>
      <dgm:spPr/>
    </dgm:pt>
    <dgm:pt modelId="{0A70E64D-8503-41E5-B7A7-B939FD8974D8}" type="pres">
      <dgm:prSet presAssocID="{ADB8F8B4-82D4-4637-AA76-0DB3B41C30C5}" presName="item3" presStyleLbl="node1" presStyleIdx="2" presStyleCnt="3">
        <dgm:presLayoutVars>
          <dgm:bulletEnabled val="1"/>
        </dgm:presLayoutVars>
      </dgm:prSet>
      <dgm:spPr/>
    </dgm:pt>
    <dgm:pt modelId="{62C0EAA2-FF24-43E9-834E-FE0272A4C858}" type="pres">
      <dgm:prSet presAssocID="{E639838C-68B6-4B80-9E6B-D66760759456}" presName="funnel" presStyleLbl="trAlignAcc1" presStyleIdx="0" presStyleCnt="1"/>
      <dgm:spPr/>
    </dgm:pt>
  </dgm:ptLst>
  <dgm:cxnLst>
    <dgm:cxn modelId="{81C68B00-DA84-48FA-BBF4-D4A28BBA90A3}" type="presOf" srcId="{F54AA494-64D1-4DF2-A5C6-138D2087C10C}" destId="{4697C214-4DB1-4500-AA74-46A495999791}" srcOrd="0" destOrd="0" presId="urn:microsoft.com/office/officeart/2005/8/layout/funnel1"/>
    <dgm:cxn modelId="{3EA5940B-2150-4E4A-8F4A-4E09B00E749E}" type="presOf" srcId="{F1210588-7F12-46A4-A441-8B634E876EB3}" destId="{13BF704D-306C-4A23-97F6-60A3B91F70DB}" srcOrd="0" destOrd="2" presId="urn:microsoft.com/office/officeart/2005/8/layout/funnel1"/>
    <dgm:cxn modelId="{7DB75114-E0C8-4589-B4D3-33F2448A4B73}" srcId="{E639838C-68B6-4B80-9E6B-D66760759456}" destId="{F54AA494-64D1-4DF2-A5C6-138D2087C10C}" srcOrd="1" destOrd="0" parTransId="{66EA2E7B-B4BC-4C7D-B01C-BB665003BC0C}" sibTransId="{CD34BEF2-4F89-407C-8F8E-1BB5FC349B85}"/>
    <dgm:cxn modelId="{3D348B15-9264-4AC0-8AF1-64FBE80BBEAD}" type="presOf" srcId="{7BBB28AE-C049-4D28-B332-9E332266BC13}" destId="{0A70E64D-8503-41E5-B7A7-B939FD8974D8}" srcOrd="0" destOrd="2" presId="urn:microsoft.com/office/officeart/2005/8/layout/funnel1"/>
    <dgm:cxn modelId="{DEF27821-01A7-432C-B37E-B7B5D947CECF}" type="presOf" srcId="{8350D078-4838-410A-BE57-7E7FF3F37BED}" destId="{13BF704D-306C-4A23-97F6-60A3B91F70DB}" srcOrd="0" destOrd="1" presId="urn:microsoft.com/office/officeart/2005/8/layout/funnel1"/>
    <dgm:cxn modelId="{CE371727-56D4-435B-8AC7-9DB2B0798867}" type="presOf" srcId="{F0D1879D-9768-42EC-93DC-E582C80DA063}" destId="{4697C214-4DB1-4500-AA74-46A495999791}" srcOrd="0" destOrd="2" presId="urn:microsoft.com/office/officeart/2005/8/layout/funnel1"/>
    <dgm:cxn modelId="{7A362630-202F-4692-BBA0-1CAE321DAD28}" type="presOf" srcId="{E639838C-68B6-4B80-9E6B-D66760759456}" destId="{EE9E640B-915B-40E9-937A-C01C0555F9D2}" srcOrd="0" destOrd="0" presId="urn:microsoft.com/office/officeart/2005/8/layout/funnel1"/>
    <dgm:cxn modelId="{2262AD35-AC0C-4B4F-BE21-708743FC28D5}" srcId="{F54AA494-64D1-4DF2-A5C6-138D2087C10C}" destId="{97AA89BB-8795-476F-9951-3B59096218C7}" srcOrd="0" destOrd="0" parTransId="{1EF99CB9-0690-437C-AC1D-7D607C057CD2}" sibTransId="{81066557-45D1-43AA-B889-D4277C560195}"/>
    <dgm:cxn modelId="{4DC52B42-3D27-4062-8551-5B0FE8CE7E3B}" type="presOf" srcId="{64F2065A-2F06-4DF2-AEE6-0DDFD258F0A0}" destId="{0A70E64D-8503-41E5-B7A7-B939FD8974D8}" srcOrd="0" destOrd="0" presId="urn:microsoft.com/office/officeart/2005/8/layout/funnel1"/>
    <dgm:cxn modelId="{F1EEAB67-F4F1-4DE6-9DD8-0B134873B9D2}" srcId="{B5B3C0B3-4321-4B61-9C23-20F7DF938892}" destId="{8350D078-4838-410A-BE57-7E7FF3F37BED}" srcOrd="0" destOrd="0" parTransId="{560B832A-26B2-4339-9F01-597EFF5396FD}" sibTransId="{DF086F2C-C446-4F8D-AB9D-FAFF1CE598E1}"/>
    <dgm:cxn modelId="{82D6A449-AF06-4216-A024-E563559802DB}" type="presOf" srcId="{87F8F88B-2FFE-47FE-8B95-D97730866852}" destId="{0A70E64D-8503-41E5-B7A7-B939FD8974D8}" srcOrd="0" destOrd="1" presId="urn:microsoft.com/office/officeart/2005/8/layout/funnel1"/>
    <dgm:cxn modelId="{45B3A749-40F5-4A6F-8281-73D962531B15}" srcId="{E639838C-68B6-4B80-9E6B-D66760759456}" destId="{B5B3C0B3-4321-4B61-9C23-20F7DF938892}" srcOrd="2" destOrd="0" parTransId="{DFB241C2-5021-4E25-8026-798C24A60021}" sibTransId="{F82D6FA8-F790-477C-825A-721E4A78D409}"/>
    <dgm:cxn modelId="{65DAB66D-2EF5-4451-B6C2-82CF1406B057}" srcId="{64F2065A-2F06-4DF2-AEE6-0DDFD258F0A0}" destId="{87F8F88B-2FFE-47FE-8B95-D97730866852}" srcOrd="0" destOrd="0" parTransId="{9D000D58-56DE-420D-B82A-2B7FE7978674}" sibTransId="{00C9C59E-42C9-4463-A167-A7324F5BFDB7}"/>
    <dgm:cxn modelId="{CCBEC94D-B6B8-4652-A64A-2669580BB71A}" type="presOf" srcId="{ADB8F8B4-82D4-4637-AA76-0DB3B41C30C5}" destId="{F014C365-4755-4ABA-BAC0-C69FFFCB0918}" srcOrd="0" destOrd="0" presId="urn:microsoft.com/office/officeart/2005/8/layout/funnel1"/>
    <dgm:cxn modelId="{A8D47154-1A84-4E32-9465-78756189DE1B}" type="presOf" srcId="{97AA89BB-8795-476F-9951-3B59096218C7}" destId="{4697C214-4DB1-4500-AA74-46A495999791}" srcOrd="0" destOrd="1" presId="urn:microsoft.com/office/officeart/2005/8/layout/funnel1"/>
    <dgm:cxn modelId="{9799187B-30D6-4550-817F-6E24A521DE38}" srcId="{E639838C-68B6-4B80-9E6B-D66760759456}" destId="{ADB8F8B4-82D4-4637-AA76-0DB3B41C30C5}" srcOrd="3" destOrd="0" parTransId="{09D489AB-FF58-4FF5-B79B-6E382F45E2CE}" sibTransId="{41BD5647-C03A-4A8D-8917-B30AEA753DA1}"/>
    <dgm:cxn modelId="{76EDEE8F-F547-428F-8A59-B31B8F381DB8}" srcId="{F54AA494-64D1-4DF2-A5C6-138D2087C10C}" destId="{F0D1879D-9768-42EC-93DC-E582C80DA063}" srcOrd="1" destOrd="0" parTransId="{E7972510-225F-46E8-ABC9-2FE3EFCBFAAC}" sibTransId="{9DFCB28D-0998-4441-AF8D-286BE1E35BBD}"/>
    <dgm:cxn modelId="{1DFC76B5-CD68-46ED-8406-8C111D15FCBA}" srcId="{E639838C-68B6-4B80-9E6B-D66760759456}" destId="{64F2065A-2F06-4DF2-AEE6-0DDFD258F0A0}" srcOrd="0" destOrd="0" parTransId="{CA4502C8-0158-47A0-86B5-E4E412E0CA97}" sibTransId="{1BAA9BC1-E9C8-4A37-B34C-5EE20A138C98}"/>
    <dgm:cxn modelId="{E4BFB4BF-6CEB-4820-A2C4-3DFF1DCAB6D0}" type="presOf" srcId="{B5B3C0B3-4321-4B61-9C23-20F7DF938892}" destId="{13BF704D-306C-4A23-97F6-60A3B91F70DB}" srcOrd="0" destOrd="0" presId="urn:microsoft.com/office/officeart/2005/8/layout/funnel1"/>
    <dgm:cxn modelId="{D2C154E1-CA03-484F-907B-B1A7BB42021A}" srcId="{64F2065A-2F06-4DF2-AEE6-0DDFD258F0A0}" destId="{7BBB28AE-C049-4D28-B332-9E332266BC13}" srcOrd="1" destOrd="0" parTransId="{0E59E328-81A5-4CEB-A8D2-37B493EF8935}" sibTransId="{2E26AF5E-93BF-4712-95C5-4E22CC8A34A7}"/>
    <dgm:cxn modelId="{698123E6-86A0-4D0A-A461-D2DB7176BE4D}" srcId="{B5B3C0B3-4321-4B61-9C23-20F7DF938892}" destId="{F1210588-7F12-46A4-A441-8B634E876EB3}" srcOrd="1" destOrd="0" parTransId="{A0A55A5D-5BB0-4C4D-80EB-469E43075361}" sibTransId="{41F2ECB6-FCAD-474F-8A70-276A13D97A32}"/>
    <dgm:cxn modelId="{E3964C00-7190-49CC-9853-427C9771F361}" type="presParOf" srcId="{EE9E640B-915B-40E9-937A-C01C0555F9D2}" destId="{8871D4F6-FE49-4F97-B7B2-5EF3F006D5CB}" srcOrd="0" destOrd="0" presId="urn:microsoft.com/office/officeart/2005/8/layout/funnel1"/>
    <dgm:cxn modelId="{27532DE7-FB26-4311-9830-1E27E5E5C31B}" type="presParOf" srcId="{EE9E640B-915B-40E9-937A-C01C0555F9D2}" destId="{14EA65AE-DA55-46AA-BC3B-C59D37992559}" srcOrd="1" destOrd="0" presId="urn:microsoft.com/office/officeart/2005/8/layout/funnel1"/>
    <dgm:cxn modelId="{F59085DC-C966-42A7-8488-AFD58B5993C3}" type="presParOf" srcId="{EE9E640B-915B-40E9-937A-C01C0555F9D2}" destId="{F014C365-4755-4ABA-BAC0-C69FFFCB0918}" srcOrd="2" destOrd="0" presId="urn:microsoft.com/office/officeart/2005/8/layout/funnel1"/>
    <dgm:cxn modelId="{B0B46FCF-B34E-485E-8721-29A65768DDBC}" type="presParOf" srcId="{EE9E640B-915B-40E9-937A-C01C0555F9D2}" destId="{13BF704D-306C-4A23-97F6-60A3B91F70DB}" srcOrd="3" destOrd="0" presId="urn:microsoft.com/office/officeart/2005/8/layout/funnel1"/>
    <dgm:cxn modelId="{C8F66D3E-8B06-49C0-875D-0D42EE785298}" type="presParOf" srcId="{EE9E640B-915B-40E9-937A-C01C0555F9D2}" destId="{4697C214-4DB1-4500-AA74-46A495999791}" srcOrd="4" destOrd="0" presId="urn:microsoft.com/office/officeart/2005/8/layout/funnel1"/>
    <dgm:cxn modelId="{EB9A9250-192F-4E64-AC8A-90E3824A7909}" type="presParOf" srcId="{EE9E640B-915B-40E9-937A-C01C0555F9D2}" destId="{0A70E64D-8503-41E5-B7A7-B939FD8974D8}" srcOrd="5" destOrd="0" presId="urn:microsoft.com/office/officeart/2005/8/layout/funnel1"/>
    <dgm:cxn modelId="{D9596DD8-50BE-4361-96F6-02AB04A10A04}" type="presParOf" srcId="{EE9E640B-915B-40E9-937A-C01C0555F9D2}" destId="{62C0EAA2-FF24-43E9-834E-FE0272A4C85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6AC4C-45AE-464F-971E-8461D4154A94}">
      <dsp:nvSpPr>
        <dsp:cNvPr id="0" name=""/>
        <dsp:cNvSpPr/>
      </dsp:nvSpPr>
      <dsp:spPr>
        <a:xfrm>
          <a:off x="0" y="0"/>
          <a:ext cx="9724838" cy="1508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A </a:t>
          </a:r>
          <a:r>
            <a:rPr lang="pt-BR" sz="1800" b="1" kern="1200" dirty="0"/>
            <a:t>COVID-19</a:t>
          </a:r>
          <a:r>
            <a:rPr lang="pt-BR" sz="1800" kern="1200" dirty="0"/>
            <a:t> foi uma doença viral causada pelo SARS-CoV-2, surgida na China em </a:t>
          </a:r>
          <a:r>
            <a:rPr lang="pt-BR" sz="1800" b="1" kern="1200" dirty="0"/>
            <a:t>2019</a:t>
          </a:r>
          <a:r>
            <a:rPr lang="pt-BR" sz="1800" kern="1200" dirty="0"/>
            <a:t>, que se espalhou globalmente e causou uma grave pandemia. </a:t>
          </a:r>
          <a:r>
            <a:rPr lang="pt-BR" sz="1800" b="1" kern="1200" dirty="0"/>
            <a:t>Transmitida por gotículas respiratórias, teve grande impacto na saúde, economia e sociedade</a:t>
          </a:r>
          <a:r>
            <a:rPr lang="pt-BR" sz="1800" kern="1200" dirty="0"/>
            <a:t>, sendo combatida com vacinas, isolamento social e uso de máscaras.</a:t>
          </a:r>
        </a:p>
      </dsp:txBody>
      <dsp:txXfrm>
        <a:off x="2095841" y="0"/>
        <a:ext cx="7628996" cy="1508743"/>
      </dsp:txXfrm>
    </dsp:sp>
    <dsp:sp modelId="{72F906DA-3A14-4939-858D-9CB04E7ABA38}">
      <dsp:nvSpPr>
        <dsp:cNvPr id="0" name=""/>
        <dsp:cNvSpPr/>
      </dsp:nvSpPr>
      <dsp:spPr>
        <a:xfrm>
          <a:off x="150874" y="150874"/>
          <a:ext cx="1944967" cy="1206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860AD-C0D6-4078-8297-1B49DC5347B7}">
      <dsp:nvSpPr>
        <dsp:cNvPr id="0" name=""/>
        <dsp:cNvSpPr/>
      </dsp:nvSpPr>
      <dsp:spPr>
        <a:xfrm>
          <a:off x="0" y="1659617"/>
          <a:ext cx="9724838" cy="1508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464A51"/>
              </a:solidFill>
            </a:rPr>
            <a:t>A </a:t>
          </a:r>
          <a:r>
            <a:rPr lang="pt-BR" sz="1800" b="1" kern="1200" dirty="0">
              <a:latin typeface="+mj-lt"/>
              <a:cs typeface="Segoe UI" panose="020B0502040204020203" pitchFamily="34" charset="0"/>
            </a:rPr>
            <a:t>Pesquisa Nacional por Amostra de Domicílios (PNAD) </a:t>
          </a:r>
          <a:r>
            <a:rPr lang="pt-BR" sz="1800" kern="1200" dirty="0">
              <a:solidFill>
                <a:srgbClr val="464A51"/>
              </a:solidFill>
              <a:latin typeface="+mj-lt"/>
              <a:cs typeface="Segoe UI" panose="020B0502040204020203" pitchFamily="34" charset="0"/>
            </a:rPr>
            <a:t>o</a:t>
          </a:r>
          <a:r>
            <a:rPr lang="pt-BR" sz="1800" b="0" i="0" kern="1200" dirty="0">
              <a:solidFill>
                <a:srgbClr val="464A51"/>
              </a:solidFill>
              <a:effectLst/>
            </a:rPr>
            <a:t>bjetiva estimar o número de pessoas com </a:t>
          </a:r>
          <a:r>
            <a:rPr lang="pt-BR" sz="1800" b="1" i="0" kern="1200" dirty="0">
              <a:solidFill>
                <a:srgbClr val="464A51"/>
              </a:solidFill>
              <a:effectLst/>
            </a:rPr>
            <a:t>sintomas referidos </a:t>
          </a:r>
          <a:r>
            <a:rPr lang="pt-BR" sz="1800" b="0" i="0" kern="1200" dirty="0">
              <a:solidFill>
                <a:srgbClr val="464A51"/>
              </a:solidFill>
              <a:effectLst/>
            </a:rPr>
            <a:t>associados à síndrome gripal e </a:t>
          </a:r>
          <a:r>
            <a:rPr lang="pt-BR" sz="1800" b="1" i="0" kern="1200" dirty="0">
              <a:solidFill>
                <a:srgbClr val="464A51"/>
              </a:solidFill>
              <a:effectLst/>
            </a:rPr>
            <a:t>monitorar os impactos da pandemia</a:t>
          </a:r>
          <a:r>
            <a:rPr lang="pt-BR" sz="1800" b="0" i="0" kern="1200" dirty="0">
              <a:solidFill>
                <a:srgbClr val="464A51"/>
              </a:solidFill>
              <a:effectLst/>
            </a:rPr>
            <a:t> da COVID-19 no mercado de trabalho brasileiro.</a:t>
          </a:r>
          <a:endParaRPr lang="pt-BR" sz="1800" kern="1200" dirty="0"/>
        </a:p>
      </dsp:txBody>
      <dsp:txXfrm>
        <a:off x="2095841" y="1659617"/>
        <a:ext cx="7628996" cy="1508743"/>
      </dsp:txXfrm>
    </dsp:sp>
    <dsp:sp modelId="{15730360-A58E-43F8-92BE-0D8AC4A09787}">
      <dsp:nvSpPr>
        <dsp:cNvPr id="0" name=""/>
        <dsp:cNvSpPr/>
      </dsp:nvSpPr>
      <dsp:spPr>
        <a:xfrm>
          <a:off x="150874" y="1810492"/>
          <a:ext cx="1944967" cy="1206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56B3C-450B-4A79-8E48-9B17DB77C1BD}">
      <dsp:nvSpPr>
        <dsp:cNvPr id="0" name=""/>
        <dsp:cNvSpPr/>
      </dsp:nvSpPr>
      <dsp:spPr>
        <a:xfrm>
          <a:off x="0" y="3319235"/>
          <a:ext cx="9724838" cy="1508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Problemática: </a:t>
          </a:r>
          <a:r>
            <a:rPr lang="pt-BR" sz="1800" kern="1200" dirty="0"/>
            <a:t>Como foi o comportamento da população brasileira durante a pandemia da COVID-19 segundo os dados da PNAD COVID-19, e quais indicadores-chave devem ser considerados pelo hospital para melhorar o planejamento e a resposta em caso de um novo surto?</a:t>
          </a:r>
          <a:r>
            <a:rPr lang="pt-BR" sz="1800" b="1" kern="1200" dirty="0"/>
            <a:t> </a:t>
          </a:r>
          <a:endParaRPr lang="pt-BR" sz="1800" kern="1200" dirty="0"/>
        </a:p>
      </dsp:txBody>
      <dsp:txXfrm>
        <a:off x="2095841" y="3319235"/>
        <a:ext cx="7628996" cy="1508743"/>
      </dsp:txXfrm>
    </dsp:sp>
    <dsp:sp modelId="{7FF13757-71EB-498C-BE64-7316239676DA}">
      <dsp:nvSpPr>
        <dsp:cNvPr id="0" name=""/>
        <dsp:cNvSpPr/>
      </dsp:nvSpPr>
      <dsp:spPr>
        <a:xfrm>
          <a:off x="150874" y="3470109"/>
          <a:ext cx="1944967" cy="1206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33BEA-2A4C-4419-B680-F3B70ADFDD6B}">
      <dsp:nvSpPr>
        <dsp:cNvPr id="0" name=""/>
        <dsp:cNvSpPr/>
      </dsp:nvSpPr>
      <dsp:spPr>
        <a:xfrm>
          <a:off x="2921" y="2415512"/>
          <a:ext cx="8122157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Objetivo Geral:</a:t>
          </a:r>
          <a:r>
            <a:rPr lang="pt-BR" sz="1400" kern="1200" dirty="0"/>
            <a:t> Realizar uma análise sintética das informações da PNAD COVID-19, descrevendo a organização do banco de dados, justificando as perguntas selecionadas para responder à problemática, e identificando as principais ações estratégicas que o hospital deverá adotar no planejamento e resposta diante de um possível novo surto de COVID-19.</a:t>
          </a:r>
        </a:p>
      </dsp:txBody>
      <dsp:txXfrm>
        <a:off x="67262" y="2479853"/>
        <a:ext cx="7993475" cy="2068082"/>
      </dsp:txXfrm>
    </dsp:sp>
    <dsp:sp modelId="{4438D3BB-22B8-4E38-BC2C-CECFD7781F6D}">
      <dsp:nvSpPr>
        <dsp:cNvPr id="0" name=""/>
        <dsp:cNvSpPr/>
      </dsp:nvSpPr>
      <dsp:spPr>
        <a:xfrm>
          <a:off x="2921" y="2054"/>
          <a:ext cx="2563812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Fase 1</a:t>
          </a:r>
          <a:endParaRPr lang="pt-BR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 Filtragem e tratamento dos dados </a:t>
          </a:r>
        </a:p>
      </dsp:txBody>
      <dsp:txXfrm>
        <a:off x="67262" y="66395"/>
        <a:ext cx="2435130" cy="2068082"/>
      </dsp:txXfrm>
    </dsp:sp>
    <dsp:sp modelId="{471159B5-D65B-4BD1-9E58-D584865BF138}">
      <dsp:nvSpPr>
        <dsp:cNvPr id="0" name=""/>
        <dsp:cNvSpPr/>
      </dsp:nvSpPr>
      <dsp:spPr>
        <a:xfrm>
          <a:off x="2782093" y="2054"/>
          <a:ext cx="2563812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Fase 2</a:t>
          </a:r>
          <a:endParaRPr lang="pt-BR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Análise dos dados por categoria de pesquisa</a:t>
          </a:r>
        </a:p>
      </dsp:txBody>
      <dsp:txXfrm>
        <a:off x="2846434" y="66395"/>
        <a:ext cx="2435130" cy="2068082"/>
      </dsp:txXfrm>
    </dsp:sp>
    <dsp:sp modelId="{D9B395CB-9FAD-49A0-BD69-7DE80A8148A8}">
      <dsp:nvSpPr>
        <dsp:cNvPr id="0" name=""/>
        <dsp:cNvSpPr/>
      </dsp:nvSpPr>
      <dsp:spPr>
        <a:xfrm>
          <a:off x="5561266" y="2054"/>
          <a:ext cx="2563812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Fase 3</a:t>
          </a:r>
          <a:endParaRPr lang="pt-BR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Conclusões de pesquisa e plano de ação </a:t>
          </a:r>
        </a:p>
      </dsp:txBody>
      <dsp:txXfrm>
        <a:off x="5625607" y="66395"/>
        <a:ext cx="2435130" cy="2068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1D4F6-FE49-4F97-B7B2-5EF3F006D5CB}">
      <dsp:nvSpPr>
        <dsp:cNvPr id="0" name=""/>
        <dsp:cNvSpPr/>
      </dsp:nvSpPr>
      <dsp:spPr>
        <a:xfrm>
          <a:off x="982349" y="389976"/>
          <a:ext cx="3589887" cy="1246720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A65AE-DA55-46AA-BC3B-C59D37992559}">
      <dsp:nvSpPr>
        <dsp:cNvPr id="0" name=""/>
        <dsp:cNvSpPr/>
      </dsp:nvSpPr>
      <dsp:spPr>
        <a:xfrm rot="16200000">
          <a:off x="3451228" y="3597423"/>
          <a:ext cx="329831" cy="97858"/>
        </a:xfrm>
        <a:prstGeom prst="downArrow">
          <a:avLst/>
        </a:prstGeom>
        <a:solidFill>
          <a:schemeClr val="bg1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4C365-4755-4ABA-BAC0-C69FFFCB0918}">
      <dsp:nvSpPr>
        <dsp:cNvPr id="0" name=""/>
        <dsp:cNvSpPr/>
      </dsp:nvSpPr>
      <dsp:spPr>
        <a:xfrm>
          <a:off x="1113143" y="3798978"/>
          <a:ext cx="3339430" cy="834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900" kern="1200"/>
        </a:p>
      </dsp:txBody>
      <dsp:txXfrm>
        <a:off x="1113143" y="3798978"/>
        <a:ext cx="3339430" cy="834857"/>
      </dsp:txXfrm>
    </dsp:sp>
    <dsp:sp modelId="{13BF704D-306C-4A23-97F6-60A3B91F70DB}">
      <dsp:nvSpPr>
        <dsp:cNvPr id="0" name=""/>
        <dsp:cNvSpPr/>
      </dsp:nvSpPr>
      <dsp:spPr>
        <a:xfrm>
          <a:off x="2287509" y="1732984"/>
          <a:ext cx="1252286" cy="1252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/>
            <a:t>Setembro: </a:t>
          </a:r>
          <a:endParaRPr lang="pt-BR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i="0" kern="1200" dirty="0"/>
            <a:t>387.298</a:t>
          </a:r>
          <a:r>
            <a:rPr lang="pt-BR" sz="1000" b="1" kern="1200" dirty="0"/>
            <a:t> linhas</a:t>
          </a:r>
          <a:endParaRPr lang="pt-B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/>
            <a:t>145 colunas</a:t>
          </a:r>
          <a:endParaRPr lang="pt-BR" sz="1000" kern="1200"/>
        </a:p>
      </dsp:txBody>
      <dsp:txXfrm>
        <a:off x="2470902" y="1916377"/>
        <a:ext cx="885500" cy="885500"/>
      </dsp:txXfrm>
    </dsp:sp>
    <dsp:sp modelId="{4697C214-4DB1-4500-AA74-46A495999791}">
      <dsp:nvSpPr>
        <dsp:cNvPr id="0" name=""/>
        <dsp:cNvSpPr/>
      </dsp:nvSpPr>
      <dsp:spPr>
        <a:xfrm>
          <a:off x="1391429" y="793490"/>
          <a:ext cx="1252286" cy="1252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/>
            <a:t>Agosto: </a:t>
          </a:r>
          <a:endParaRPr lang="pt-BR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i="0" kern="1200" dirty="0"/>
            <a:t> 386.520</a:t>
          </a:r>
          <a:r>
            <a:rPr lang="pt-BR" sz="1000" b="1" kern="1200" dirty="0"/>
            <a:t> linhas</a:t>
          </a:r>
          <a:endParaRPr lang="pt-B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 dirty="0"/>
            <a:t> 145 colunas</a:t>
          </a:r>
          <a:endParaRPr lang="pt-BR" sz="1000" kern="1200" dirty="0"/>
        </a:p>
      </dsp:txBody>
      <dsp:txXfrm>
        <a:off x="1574822" y="976883"/>
        <a:ext cx="885500" cy="885500"/>
      </dsp:txXfrm>
    </dsp:sp>
    <dsp:sp modelId="{0A70E64D-8503-41E5-B7A7-B939FD8974D8}">
      <dsp:nvSpPr>
        <dsp:cNvPr id="0" name=""/>
        <dsp:cNvSpPr/>
      </dsp:nvSpPr>
      <dsp:spPr>
        <a:xfrm>
          <a:off x="2671544" y="490715"/>
          <a:ext cx="1252286" cy="1252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Julho:</a:t>
          </a:r>
          <a:endParaRPr lang="pt-BR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 dirty="0"/>
            <a:t> 384.166 linhas</a:t>
          </a:r>
          <a:endParaRPr lang="pt-B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 dirty="0"/>
            <a:t> 145 colunas</a:t>
          </a:r>
          <a:endParaRPr lang="pt-BR" sz="1000" kern="1200" dirty="0"/>
        </a:p>
      </dsp:txBody>
      <dsp:txXfrm>
        <a:off x="2854937" y="674108"/>
        <a:ext cx="885500" cy="885500"/>
      </dsp:txXfrm>
    </dsp:sp>
    <dsp:sp modelId="{62C0EAA2-FF24-43E9-834E-FE0272A4C858}">
      <dsp:nvSpPr>
        <dsp:cNvPr id="0" name=""/>
        <dsp:cNvSpPr/>
      </dsp:nvSpPr>
      <dsp:spPr>
        <a:xfrm>
          <a:off x="834857" y="236919"/>
          <a:ext cx="3896001" cy="311680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60BCD-FD49-45C4-977B-274DC62A6503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D02AF-40F4-41F1-8127-98E831D2E4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28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11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F70E7-6DE9-9314-19E9-2C0A1E73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0108D-A9A4-A0BD-E03C-65A872226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6610C-4043-FF2F-1CEE-EA5ED3A6D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A4822-1219-F4D3-1B8A-50196A94D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44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32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06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66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57ACE-C467-5888-B6DA-5AC3D71EB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2AC2-BA88-777C-97AF-2827185E2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A25A4-3127-08BB-0BFA-7E983EA9E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452-3AB1-9C10-1354-EA66C06FF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16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E6F2-DFC9-EFB7-7D07-F6885456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E66D6-C14C-34B7-C119-94D853947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A523F-F3F0-B8FB-D669-AFA4551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5BE24-930F-75E0-FEFA-CA74D5B9C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08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99F7-813A-6A34-1D13-38192F37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62FE17-5A7A-D2F1-5C64-33C3EB61C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5B537-99D0-66C6-42BF-801E205D9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D0372-FA9D-B9EB-64CB-BEBD4ABF3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101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3202-02AB-0520-B386-98D76FADD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BE97C-8877-4077-999F-4893B0392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19463-5961-52C6-F70E-DD48098FC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5AAC6-D191-E6A7-0B9C-40C0C2420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062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AE677-42EC-CBB6-AE78-81D31B7B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1732B-0E2F-DE52-4E39-B6F84D47F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BA272-2AC0-F95B-2157-FDF9E9D8B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0B56-14A1-730C-714A-7CFDDE6D87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75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DE4C-8EEB-0525-21C4-8FFE88C7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54D7E-1D72-DD01-377F-3D7AF10A4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37DA0-995A-1799-9AF1-C5617378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04832-7B1F-6AD1-8BF3-2A531AFF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3E40-D7FC-69B4-D7CE-8EA011B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33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DC76-9E03-5B87-93F0-B57B3639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F380C-C851-7383-282B-B250EC913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CDEA2-47FC-157B-934B-FA85C4E2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C34B1-BD24-7D13-C892-32FE7051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BC522-E8EE-FCF8-0D36-64FA711B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9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E4EFD-E0B8-43BB-14D3-685FB583B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008EA-E122-8164-EE76-780ADABB1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1F2CA-3133-AC9F-7953-FD0F6E56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27B6F-D301-860F-E977-C5368721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1B85-07FF-7EF5-D82A-F45706DA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63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ABFCF-F36F-62C1-EB29-B29896A3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3D7B-65D4-EF8B-8A33-AE6C9821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1599E-D9E7-72CE-6770-7DD1622D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5172-FC66-6416-0F82-BC4CB09E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F7FD3-0B30-7C46-C9FD-8DAA3C74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36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A032-E27F-755A-E9A4-BF4F4BB5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42F0-6A28-A8AB-E6BA-3BA177872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F9BA3-241A-9F32-75BC-778923BD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1BE6D-838F-C90F-22E5-8D80A736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4CAF6-2DD5-990E-FB4B-EA47DF23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64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C2F5-AD51-498D-58E0-FE51AEA3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877D-4ECF-40DF-6243-2D99917C9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4789A-266E-810C-0838-2FBD7ED89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91EEC-5791-B741-D62B-B43FD704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20C86-ED92-CFDF-087F-6EB403B4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1448C-1EDB-AA77-8ACD-5C415839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54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8F81-B4E4-E67B-4E16-C67E795F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B4DA7-E069-232C-02BB-5F43EA80A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81EAD-6E30-F8B7-487C-12FD831D1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6139B-5BF9-2EDD-89F5-B0E59E8F7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84062-1FF8-6D7E-E47D-6FA84FF0A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BC18A-20F3-024E-F18F-907A37352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3A057-F160-A75A-CC83-3F72DD71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FB3D1-E2E6-9E79-2410-1D48E699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81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B630-53A5-41BB-69A9-91C4EFA6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A1C2D-D2CD-7DAE-5A6C-C8D61F0B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1F907-C988-47D6-7279-0A080D55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EA4DA-3F00-1DA9-F54D-0CE40876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83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CB3D6-80E2-DCBE-F0D7-3F5ECCA2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0C811-3EB3-D453-3B1D-A8614746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83064-1D48-88F6-9AAB-72C982BF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35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AD7B-7103-568F-1601-81306F7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7E422-D47A-D764-D92F-555A1871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053D7-F6B8-2B9B-C3D6-DF805D0AB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B38B9-87B9-4231-26A6-32524F17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35499-3E7C-F1AD-8670-75EB55BD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3D815-8510-F523-2E21-69F282A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26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F329-B5D5-F1BD-FA9E-0A50BB74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4B72B-A379-9BA1-3F81-F32EA3747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E42D-F5E1-1B1D-DDDA-2A033E2A2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5991C-D2F4-7FF0-9F6A-E3136715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5ACC1-2F42-71BE-BCA7-AEB7564D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5EF3C-4AA2-6F88-080C-EF9AEF5C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89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A32E8-AA33-B74C-5435-A9506217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570B4-EF2D-D808-AA33-348846D0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E495F-C446-F101-BA28-D9E2AAED3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371077-91F8-49F5-A33A-1D28C9287FA9}" type="datetimeFigureOut">
              <a:rPr lang="pt-BR" smtClean="0"/>
              <a:t>31/05/2025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FBB1A-BC09-47C4-F3D6-064ECE9A7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9CE05-CF98-6AD5-F3F9-81A7283DC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20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hart" Target="../charts/chart18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hart" Target="../charts/chart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hart" Target="../charts/chart3.xml"/><Relationship Id="rId10" Type="http://schemas.openxmlformats.org/officeDocument/2006/relationships/chart" Target="../charts/chart7.xml"/><Relationship Id="rId4" Type="http://schemas.openxmlformats.org/officeDocument/2006/relationships/chart" Target="../charts/chart2.xml"/><Relationship Id="rId9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chart" Target="../charts/chart8.xml"/><Relationship Id="rId4" Type="http://schemas.microsoft.com/office/2014/relationships/chartEx" Target="../charts/chartEx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hart" Target="../charts/chart10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chart" Target="../charts/chart9.xml"/><Relationship Id="rId9" Type="http://schemas.openxmlformats.org/officeDocument/2006/relationships/chart" Target="../charts/char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chart" Target="../charts/chart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3D Corona GIF by Matthew Butler - Find &amp; Share on GIPHY">
            <a:extLst>
              <a:ext uri="{FF2B5EF4-FFF2-40B4-BE49-F238E27FC236}">
                <a16:creationId xmlns:a16="http://schemas.microsoft.com/office/drawing/2014/main" id="{49D4C9C3-34C2-CAEC-34CF-84ABD645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61" y="2055818"/>
            <a:ext cx="5294671" cy="297560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AP – Impactos Positivos">
            <a:extLst>
              <a:ext uri="{FF2B5EF4-FFF2-40B4-BE49-F238E27FC236}">
                <a16:creationId xmlns:a16="http://schemas.microsoft.com/office/drawing/2014/main" id="{6878B2A3-EC27-AF6E-4C47-A9BA0EE8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40610"/>
            <a:ext cx="946765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F04CC-5290-1F30-72F9-A70655F5752E}"/>
              </a:ext>
            </a:extLst>
          </p:cNvPr>
          <p:cNvSpPr txBox="1"/>
          <p:nvPr/>
        </p:nvSpPr>
        <p:spPr>
          <a:xfrm>
            <a:off x="292100" y="970771"/>
            <a:ext cx="6271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CHALLENGE III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8E7F84-3E1E-0BE1-36C2-7EA0D32D0BB2}"/>
              </a:ext>
            </a:extLst>
          </p:cNvPr>
          <p:cNvSpPr/>
          <p:nvPr/>
        </p:nvSpPr>
        <p:spPr>
          <a:xfrm>
            <a:off x="412955" y="1678658"/>
            <a:ext cx="2025445" cy="248624"/>
          </a:xfrm>
          <a:prstGeom prst="roundRect">
            <a:avLst/>
          </a:prstGeom>
          <a:solidFill>
            <a:srgbClr val="F216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 </a:t>
            </a:r>
            <a:r>
              <a:rPr lang="pt-BR" dirty="0" err="1"/>
              <a:t>Analytics</a:t>
            </a:r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365B9D-E4D1-C5BC-874F-6A690E66AA1F}"/>
              </a:ext>
            </a:extLst>
          </p:cNvPr>
          <p:cNvCxnSpPr/>
          <p:nvPr/>
        </p:nvCxnSpPr>
        <p:spPr>
          <a:xfrm>
            <a:off x="292100" y="6341810"/>
            <a:ext cx="360000" cy="0"/>
          </a:xfrm>
          <a:prstGeom prst="line">
            <a:avLst/>
          </a:prstGeom>
          <a:ln w="63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18B042-28E9-1055-DBD2-39472F456C3F}"/>
              </a:ext>
            </a:extLst>
          </p:cNvPr>
          <p:cNvSpPr txBox="1"/>
          <p:nvPr/>
        </p:nvSpPr>
        <p:spPr>
          <a:xfrm>
            <a:off x="292099" y="3361389"/>
            <a:ext cx="62712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Inteligência de Dados Aplicada à Pandemia: </a:t>
            </a:r>
            <a:r>
              <a:rPr lang="pt-BR" dirty="0">
                <a:solidFill>
                  <a:schemeClr val="bg1"/>
                </a:solidFill>
              </a:rPr>
              <a:t>Evidências da PNAD COVID-19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333A5-EA28-4D0A-52EB-1EEFB3E783F0}"/>
              </a:ext>
            </a:extLst>
          </p:cNvPr>
          <p:cNvSpPr txBox="1"/>
          <p:nvPr/>
        </p:nvSpPr>
        <p:spPr>
          <a:xfrm>
            <a:off x="213442" y="6341810"/>
            <a:ext cx="6271261" cy="31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 H. Rufino</a:t>
            </a:r>
          </a:p>
        </p:txBody>
      </p:sp>
    </p:spTree>
    <p:extLst>
      <p:ext uri="{BB962C8B-B14F-4D97-AF65-F5344CB8AC3E}">
        <p14:creationId xmlns:p14="http://schemas.microsoft.com/office/powerpoint/2010/main" val="51650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A95DF-52FB-D465-7465-4F3D0DFFA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D84E5-439F-26E8-8CCE-3DBFEB076C88}"/>
              </a:ext>
            </a:extLst>
          </p:cNvPr>
          <p:cNvSpPr txBox="1"/>
          <p:nvPr/>
        </p:nvSpPr>
        <p:spPr>
          <a:xfrm>
            <a:off x="477724" y="280213"/>
            <a:ext cx="44086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SINTOMAS</a:t>
            </a:r>
          </a:p>
        </p:txBody>
      </p:sp>
      <p:pic>
        <p:nvPicPr>
          <p:cNvPr id="2050" name="Picture 2" descr="Doença - ícones de saúde e médico grátis">
            <a:extLst>
              <a:ext uri="{FF2B5EF4-FFF2-40B4-BE49-F238E27FC236}">
                <a16:creationId xmlns:a16="http://schemas.microsoft.com/office/drawing/2014/main" id="{99288D51-F2E9-A335-A6BE-F08AEE17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341" y="260745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025003-A611-20E7-0963-9878FFA13A9A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91026-0B07-24EF-B03D-9ED2E019B716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C79987-6D8D-7DD3-C912-4AA5DDDA1FCC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B95CF-43FD-A84C-9C1B-71D742BB150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A2AC1-F5FB-33DE-0BD0-AFA23E8D477C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907001-83DE-FC85-8FF6-1313F833F6D7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A0B894-66ED-0692-B3BA-85A2FBA0EEAE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5285C-7D76-F629-350E-F259DBE29017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Sintomas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1748E-1B6B-2154-49B0-C2D0D81DE951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625B71-AC9C-81E9-371D-1FE9C17F43E1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0CC080-CE6C-3147-160B-77B6B1FE5CED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059F573-73F9-955F-6E32-7327E12D7D1E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75F7D8-A3A4-8D52-0D27-DF40C4DC8766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61DCEE-BFA7-70C7-0FEB-E06C76D190DD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64BD12-81EA-FFC1-2834-83D6BD58FD8E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1AC63-60D4-73D8-20DA-FABD1D427CDE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5CDE8B-45FE-8D1D-39B4-16FB53B3B84F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3BF067-3EA0-8838-ED3C-96A6BCFDCF19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7B22F2B-BF0B-C8E3-CE38-C7ECBCF7407D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CA0D22-2E02-4D60-384C-1C94C9535997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648E75-A2E1-3DA6-ADD7-2115678D04BD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455087-C53F-D082-893B-28F1E5AC9E7E}"/>
              </a:ext>
            </a:extLst>
          </p:cNvPr>
          <p:cNvSpPr txBox="1"/>
          <p:nvPr/>
        </p:nvSpPr>
        <p:spPr>
          <a:xfrm>
            <a:off x="807441" y="6331578"/>
            <a:ext cx="2941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b="1" dirty="0"/>
              <a:t>Considerando apenas quem realizou os testes.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B59A64-377F-BF65-D1A9-E8408556B74A}"/>
              </a:ext>
            </a:extLst>
          </p:cNvPr>
          <p:cNvGrpSpPr/>
          <p:nvPr/>
        </p:nvGrpSpPr>
        <p:grpSpPr>
          <a:xfrm>
            <a:off x="648206" y="1753247"/>
            <a:ext cx="4901485" cy="2462097"/>
            <a:chOff x="627441" y="1172765"/>
            <a:chExt cx="4901485" cy="2462097"/>
          </a:xfrm>
        </p:grpSpPr>
        <p:pic>
          <p:nvPicPr>
            <p:cNvPr id="5" name="Picture 2" descr="Dor de cabeça - ícones de pessoas grátis">
              <a:extLst>
                <a:ext uri="{FF2B5EF4-FFF2-40B4-BE49-F238E27FC236}">
                  <a16:creationId xmlns:a16="http://schemas.microsoft.com/office/drawing/2014/main" id="{47754B8A-5988-C230-5BD9-DFC956E85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41" y="1340303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ripe - ícones de médico grátis">
              <a:extLst>
                <a:ext uri="{FF2B5EF4-FFF2-40B4-BE49-F238E27FC236}">
                  <a16:creationId xmlns:a16="http://schemas.microsoft.com/office/drawing/2014/main" id="{468E81F6-66B6-D488-32FF-C6815BD80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198515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Tosse - ícones de pessoas grátis">
              <a:extLst>
                <a:ext uri="{FF2B5EF4-FFF2-40B4-BE49-F238E27FC236}">
                  <a16:creationId xmlns:a16="http://schemas.microsoft.com/office/drawing/2014/main" id="{9AEEC90A-612B-32FB-2EB9-057DC4C69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263000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Vírus doente dor garganta - Ícones Healthcare e Medical">
              <a:extLst>
                <a:ext uri="{FF2B5EF4-FFF2-40B4-BE49-F238E27FC236}">
                  <a16:creationId xmlns:a16="http://schemas.microsoft.com/office/drawing/2014/main" id="{DAA7006C-EBDD-92DD-0484-09FC78712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327486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Febre - ícones de do utilizador grátis">
              <a:extLst>
                <a:ext uri="{FF2B5EF4-FFF2-40B4-BE49-F238E27FC236}">
                  <a16:creationId xmlns:a16="http://schemas.microsoft.com/office/drawing/2014/main" id="{A4CC2E4B-6F7C-A470-11F4-711DD694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515" y="128114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Falta de ar - ícones de saúde e médico grátis">
              <a:extLst>
                <a:ext uri="{FF2B5EF4-FFF2-40B4-BE49-F238E27FC236}">
                  <a16:creationId xmlns:a16="http://schemas.microsoft.com/office/drawing/2014/main" id="{677AA6E4-489B-33F5-7FD4-A98A50C93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143" y="192600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Náusea - ícones de do utilizador grátis">
              <a:extLst>
                <a:ext uri="{FF2B5EF4-FFF2-40B4-BE49-F238E27FC236}">
                  <a16:creationId xmlns:a16="http://schemas.microsoft.com/office/drawing/2014/main" id="{29C0420F-BC5A-A63C-9F2F-ADB15C8EA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515" y="2570855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Dor no peito - ícones de saúde e médico grátis">
              <a:extLst>
                <a:ext uri="{FF2B5EF4-FFF2-40B4-BE49-F238E27FC236}">
                  <a16:creationId xmlns:a16="http://schemas.microsoft.com/office/drawing/2014/main" id="{A619293A-773C-C22F-B14C-881552EA7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143" y="321570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254E93-B797-5720-C991-96F578B10393}"/>
                </a:ext>
              </a:extLst>
            </p:cNvPr>
            <p:cNvSpPr txBox="1"/>
            <p:nvPr/>
          </p:nvSpPr>
          <p:spPr>
            <a:xfrm>
              <a:off x="1024828" y="1201803"/>
              <a:ext cx="1188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de cabeça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30,20%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5AB563-7367-6BEF-2554-CA4C16D47BE8}"/>
                </a:ext>
              </a:extLst>
            </p:cNvPr>
            <p:cNvSpPr txBox="1"/>
            <p:nvPr/>
          </p:nvSpPr>
          <p:spPr>
            <a:xfrm>
              <a:off x="1024828" y="1854185"/>
              <a:ext cx="1210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Nariz entupido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24,99%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3DFD21-0712-C357-7993-44B5B938FA33}"/>
                </a:ext>
              </a:extLst>
            </p:cNvPr>
            <p:cNvSpPr txBox="1"/>
            <p:nvPr/>
          </p:nvSpPr>
          <p:spPr>
            <a:xfrm>
              <a:off x="1024828" y="2506567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Tosse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23,15%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EE05A9-ED1A-70D8-43E8-83E681CA39DD}"/>
                </a:ext>
              </a:extLst>
            </p:cNvPr>
            <p:cNvSpPr txBox="1"/>
            <p:nvPr/>
          </p:nvSpPr>
          <p:spPr>
            <a:xfrm>
              <a:off x="1024828" y="3158949"/>
              <a:ext cx="1283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de garganta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18,44%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D429B8-C0C6-25FC-E63F-0ADFCA33F612}"/>
                </a:ext>
              </a:extLst>
            </p:cNvPr>
            <p:cNvSpPr txBox="1"/>
            <p:nvPr/>
          </p:nvSpPr>
          <p:spPr>
            <a:xfrm>
              <a:off x="3749143" y="1172765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Febre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14,60%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BA1AA3-61EA-B723-019C-B4FD5958130E}"/>
                </a:ext>
              </a:extLst>
            </p:cNvPr>
            <p:cNvSpPr txBox="1"/>
            <p:nvPr/>
          </p:nvSpPr>
          <p:spPr>
            <a:xfrm>
              <a:off x="3749143" y="1825147"/>
              <a:ext cx="17797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Dificuldade de respirar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7,84%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F16011-4A92-D76B-AD06-7C7D22C2988D}"/>
                </a:ext>
              </a:extLst>
            </p:cNvPr>
            <p:cNvSpPr txBox="1"/>
            <p:nvPr/>
          </p:nvSpPr>
          <p:spPr>
            <a:xfrm>
              <a:off x="3749143" y="2477529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Náusea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6,32%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DC1687-664B-3D2F-0A5C-2561A47C778F}"/>
                </a:ext>
              </a:extLst>
            </p:cNvPr>
            <p:cNvSpPr txBox="1"/>
            <p:nvPr/>
          </p:nvSpPr>
          <p:spPr>
            <a:xfrm>
              <a:off x="3749143" y="3129914"/>
              <a:ext cx="1038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no peito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5,93%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F9F039-39F1-DD9B-092C-68C78FBA004C}"/>
              </a:ext>
            </a:extLst>
          </p:cNvPr>
          <p:cNvSpPr txBox="1"/>
          <p:nvPr/>
        </p:nvSpPr>
        <p:spPr>
          <a:xfrm>
            <a:off x="538547" y="1445470"/>
            <a:ext cx="440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SINTOMAS DAS PESSOAS QUE FIZERAM EXAME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DA625E6-FB3E-8C9C-F23E-78B7BE7590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600562"/>
              </p:ext>
            </p:extLst>
          </p:nvPr>
        </p:nvGraphicFramePr>
        <p:xfrm>
          <a:off x="6528672" y="1753241"/>
          <a:ext cx="4861998" cy="25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32237D-3027-8E36-3F6A-8E97B8790568}"/>
              </a:ext>
            </a:extLst>
          </p:cNvPr>
          <p:cNvSpPr txBox="1"/>
          <p:nvPr/>
        </p:nvSpPr>
        <p:spPr>
          <a:xfrm>
            <a:off x="6580210" y="1445464"/>
            <a:ext cx="495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SINTOMAS DAS PESSOAS QUE TESTARAM POSITIVO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1AEDFED-B29A-7620-F110-442C2BE99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491870"/>
              </p:ext>
            </p:extLst>
          </p:nvPr>
        </p:nvGraphicFramePr>
        <p:xfrm>
          <a:off x="6361471" y="4957768"/>
          <a:ext cx="5171767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EF8403E-6D7D-9395-D9E2-1D1D999959D5}"/>
              </a:ext>
            </a:extLst>
          </p:cNvPr>
          <p:cNvSpPr txBox="1"/>
          <p:nvPr/>
        </p:nvSpPr>
        <p:spPr>
          <a:xfrm>
            <a:off x="6580210" y="4797369"/>
            <a:ext cx="495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PROVIDÊNCIA DE QUEM TESTOU POSITIVO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95308E-C4C0-6926-5332-8818A3E5B4AF}"/>
              </a:ext>
            </a:extLst>
          </p:cNvPr>
          <p:cNvSpPr txBox="1"/>
          <p:nvPr/>
        </p:nvSpPr>
        <p:spPr>
          <a:xfrm>
            <a:off x="648206" y="4515470"/>
            <a:ext cx="48319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 dirty="0"/>
              <a:t>Os sintomas mais comuns entre as pessoas que fizeram exame foram </a:t>
            </a:r>
            <a:r>
              <a:rPr lang="pt-BR" sz="1100" b="1" dirty="0"/>
              <a:t>dor de cabeça (30,2%)</a:t>
            </a:r>
            <a:r>
              <a:rPr lang="pt-BR" sz="1100" dirty="0"/>
              <a:t>, </a:t>
            </a:r>
            <a:r>
              <a:rPr lang="pt-BR" sz="1100" b="1" dirty="0"/>
              <a:t>nariz entupido (24,99%)</a:t>
            </a:r>
            <a:r>
              <a:rPr lang="pt-BR" sz="1100" dirty="0"/>
              <a:t> e </a:t>
            </a:r>
            <a:r>
              <a:rPr lang="pt-BR" sz="1100" b="1" dirty="0"/>
              <a:t>tosse (23,15%)</a:t>
            </a:r>
            <a:r>
              <a:rPr lang="pt-BR" sz="1100" dirty="0"/>
              <a:t>, enquanto entre os que testaram positivo os sintomas predominantes foram também </a:t>
            </a:r>
            <a:r>
              <a:rPr lang="pt-BR" sz="1100" b="1" dirty="0"/>
              <a:t>dor de cabeça (4,38%)</a:t>
            </a:r>
            <a:r>
              <a:rPr lang="pt-BR" sz="1100" dirty="0"/>
              <a:t>, </a:t>
            </a:r>
            <a:r>
              <a:rPr lang="pt-BR" sz="1100" b="1" dirty="0"/>
              <a:t>tosse (3,61%)</a:t>
            </a:r>
            <a:r>
              <a:rPr lang="pt-BR" sz="1100" dirty="0"/>
              <a:t> e </a:t>
            </a:r>
            <a:r>
              <a:rPr lang="pt-BR" sz="1100" b="1" dirty="0"/>
              <a:t>febre (3,27%)</a:t>
            </a:r>
            <a:r>
              <a:rPr lang="pt-BR" sz="1100" dirty="0"/>
              <a:t>. Apesar da grande presença de sintomas leves, chama atenção que apenas </a:t>
            </a:r>
            <a:r>
              <a:rPr lang="pt-BR" sz="1100" b="1" dirty="0"/>
              <a:t>37,9% das pessoas que testaram positivo ficaram rigorosamente em casa</a:t>
            </a:r>
            <a:r>
              <a:rPr lang="pt-BR" sz="1100" dirty="0"/>
              <a:t>, enquanto </a:t>
            </a:r>
            <a:r>
              <a:rPr lang="pt-BR" sz="1100" b="1" dirty="0"/>
              <a:t>27,5% apenas reduziram o contato</a:t>
            </a:r>
            <a:r>
              <a:rPr lang="pt-BR" sz="1100" dirty="0"/>
              <a:t> e </a:t>
            </a:r>
            <a:r>
              <a:rPr lang="pt-BR" sz="1100" b="1" dirty="0"/>
              <a:t>1,47% sequer adotaram restrições</a:t>
            </a:r>
            <a:r>
              <a:rPr lang="pt-BR" sz="1100" dirty="0"/>
              <a:t>, indicando uma lacuna importante no comportamento preventivo frente ao diagnóstico positivo.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15211-F105-C743-D843-677FEE238D6E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17063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DC2E-9055-1A91-AB62-AA229FB4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E25B8-AC11-C638-C6F1-6A525FC6202D}"/>
              </a:ext>
            </a:extLst>
          </p:cNvPr>
          <p:cNvSpPr txBox="1"/>
          <p:nvPr/>
        </p:nvSpPr>
        <p:spPr>
          <a:xfrm>
            <a:off x="477724" y="280213"/>
            <a:ext cx="837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CONCLUSÃO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ACFE49-31D4-2757-798F-89E18A2E5AF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3E92E3-3346-455B-0EFA-8F116BB7BAC0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699078-2E78-59B8-35F9-DA13980690BE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CC6B74-E171-81B3-28D1-AB580C368A38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334D5F-BFFD-BD69-30D2-0144D9CB3326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25E5DD-7878-F2E6-F0C1-2E8B7DECBC40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061238-837F-6C99-115A-2EFBDD772B4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934D47-E40E-57E9-4281-F039A6A06500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FD2BA4-DC27-71D1-D108-F523F56419CA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C364D5-B702-E35F-5B9C-FD6FD7434923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D64AA3-A0A3-C1DF-3BBC-3645EF733B60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AA23FD-B747-650E-B55C-CF9097076F42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A4E2DB-C71F-207F-F4CA-4E10E8AE7FC5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C7F77EF-2D79-D2D9-C4D0-4740888CA1A9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118FE6-7EC1-4654-F7E6-3DD288BE1560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9657B6-7213-91B0-EDA6-33CB4D6185B8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5A1B1D-9C49-F34E-6F61-D5C96EE236A6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2F97A36-7244-6594-1325-B775D2A3073C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24C8C3-3196-44D1-185C-8A5C2B3F7CEC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DD700B-A71C-ED20-CBD9-91368EBE3102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7C4211-A0D1-16FD-A977-B0FDE216DE53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F71C8A1-766C-EB03-EA7C-C779676FDC57}"/>
              </a:ext>
            </a:extLst>
          </p:cNvPr>
          <p:cNvSpPr/>
          <p:nvPr/>
        </p:nvSpPr>
        <p:spPr>
          <a:xfrm>
            <a:off x="349905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TEMPORAL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36361C-23B3-26C2-B7C5-69A12751BDBE}"/>
              </a:ext>
            </a:extLst>
          </p:cNvPr>
          <p:cNvSpPr/>
          <p:nvPr/>
        </p:nvSpPr>
        <p:spPr>
          <a:xfrm>
            <a:off x="2640623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GEOGRÁFICA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EB7C3-4147-D2EE-CFA0-557C07F27065}"/>
              </a:ext>
            </a:extLst>
          </p:cNvPr>
          <p:cNvSpPr/>
          <p:nvPr/>
        </p:nvSpPr>
        <p:spPr>
          <a:xfrm>
            <a:off x="4931341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POPULAÇÃO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3B9A11-6BF1-AA62-E2BB-A8631E674EDB}"/>
              </a:ext>
            </a:extLst>
          </p:cNvPr>
          <p:cNvSpPr/>
          <p:nvPr/>
        </p:nvSpPr>
        <p:spPr>
          <a:xfrm>
            <a:off x="7222059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ECONÔMICA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33E9BB-5C6E-425C-84E6-3CDD223ECDFE}"/>
              </a:ext>
            </a:extLst>
          </p:cNvPr>
          <p:cNvSpPr/>
          <p:nvPr/>
        </p:nvSpPr>
        <p:spPr>
          <a:xfrm>
            <a:off x="9512777" y="1222648"/>
            <a:ext cx="2293497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SINTOMAS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2D1306-3BF9-4E54-DA01-872A87E4DA9B}"/>
              </a:ext>
            </a:extLst>
          </p:cNvPr>
          <p:cNvSpPr/>
          <p:nvPr/>
        </p:nvSpPr>
        <p:spPr>
          <a:xfrm>
            <a:off x="349905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Aumento significativo no número de testes com o tempo. De </a:t>
            </a:r>
            <a:r>
              <a:rPr lang="pt-BR" sz="1200" b="1" dirty="0">
                <a:solidFill>
                  <a:schemeClr val="tx1"/>
                </a:solidFill>
              </a:rPr>
              <a:t>23.673 </a:t>
            </a:r>
            <a:r>
              <a:rPr lang="pt-BR" sz="1200" dirty="0">
                <a:solidFill>
                  <a:schemeClr val="tx1"/>
                </a:solidFill>
              </a:rPr>
              <a:t>p/ </a:t>
            </a:r>
            <a:r>
              <a:rPr lang="pt-BR" sz="1200" b="1" dirty="0">
                <a:solidFill>
                  <a:schemeClr val="tx1"/>
                </a:solidFill>
              </a:rPr>
              <a:t>39.132 (65,30% de aumento)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Aumento no número de pessoas trabalhando na última semana em </a:t>
            </a:r>
            <a:r>
              <a:rPr lang="pt-BR" sz="1200" b="1" dirty="0">
                <a:solidFill>
                  <a:schemeClr val="tx1"/>
                </a:solidFill>
              </a:rPr>
              <a:t>8,21%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Percentual de população contaminada com variação inexpressiva  no período.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E5EFE1-3E10-3B95-5E07-F06C2CBBFF20}"/>
              </a:ext>
            </a:extLst>
          </p:cNvPr>
          <p:cNvSpPr/>
          <p:nvPr/>
        </p:nvSpPr>
        <p:spPr>
          <a:xfrm>
            <a:off x="9509997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Dor de cabeça (4,38%), tosse ( 3,61%) e febre (3,27%)</a:t>
            </a:r>
            <a:r>
              <a:rPr lang="pt-BR" sz="1200" dirty="0">
                <a:solidFill>
                  <a:schemeClr val="tx1"/>
                </a:solidFill>
              </a:rPr>
              <a:t>, foram os sintomas mais comuns em pessoas que testaram positivo.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Pelo menos 29,29% </a:t>
            </a:r>
            <a:r>
              <a:rPr lang="pt-BR" sz="1200" dirty="0">
                <a:solidFill>
                  <a:schemeClr val="tx1"/>
                </a:solidFill>
              </a:rPr>
              <a:t>da população que testou positivo não tomou as providências adequadas de isolamento.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1,47% da população</a:t>
            </a:r>
            <a:r>
              <a:rPr lang="pt-BR" sz="1200" dirty="0">
                <a:solidFill>
                  <a:schemeClr val="tx1"/>
                </a:solidFill>
              </a:rPr>
              <a:t> não teve nenhuma restrição.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539F3-FC68-EEA8-C8CF-184E33E19570}"/>
              </a:ext>
            </a:extLst>
          </p:cNvPr>
          <p:cNvSpPr/>
          <p:nvPr/>
        </p:nvSpPr>
        <p:spPr>
          <a:xfrm>
            <a:off x="7216365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48,12%</a:t>
            </a:r>
            <a:r>
              <a:rPr lang="pt-BR" sz="1200" dirty="0">
                <a:solidFill>
                  <a:schemeClr val="tx1"/>
                </a:solidFill>
              </a:rPr>
              <a:t> da população não recebe auxílio, desse percentual </a:t>
            </a:r>
            <a:r>
              <a:rPr lang="pt-BR" sz="1200" b="1" dirty="0">
                <a:solidFill>
                  <a:schemeClr val="tx1"/>
                </a:solidFill>
              </a:rPr>
              <a:t>39,50%</a:t>
            </a:r>
            <a:r>
              <a:rPr lang="pt-BR" sz="1200" dirty="0">
                <a:solidFill>
                  <a:schemeClr val="tx1"/>
                </a:solidFill>
              </a:rPr>
              <a:t> trabalhou e teve um percentual de contaminação de </a:t>
            </a:r>
            <a:r>
              <a:rPr lang="pt-BR" sz="1200" b="1" dirty="0">
                <a:solidFill>
                  <a:schemeClr val="tx1"/>
                </a:solidFill>
              </a:rPr>
              <a:t>53,86%</a:t>
            </a:r>
            <a:r>
              <a:rPr lang="pt-B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51,88%</a:t>
            </a:r>
            <a:r>
              <a:rPr lang="pt-BR" sz="1200" dirty="0">
                <a:solidFill>
                  <a:schemeClr val="tx1"/>
                </a:solidFill>
              </a:rPr>
              <a:t> da população não recebe auxílio, desse percentual </a:t>
            </a:r>
            <a:r>
              <a:rPr lang="pt-BR" sz="1200" b="1" dirty="0">
                <a:solidFill>
                  <a:schemeClr val="tx1"/>
                </a:solidFill>
              </a:rPr>
              <a:t>31,14%</a:t>
            </a:r>
            <a:r>
              <a:rPr lang="pt-BR" sz="1200" dirty="0">
                <a:solidFill>
                  <a:schemeClr val="tx1"/>
                </a:solidFill>
              </a:rPr>
              <a:t> trabalhou e teve um percentual de contaminação de </a:t>
            </a:r>
            <a:r>
              <a:rPr lang="pt-BR" sz="1200" b="1" dirty="0">
                <a:solidFill>
                  <a:schemeClr val="tx1"/>
                </a:solidFill>
              </a:rPr>
              <a:t>59,17%</a:t>
            </a:r>
            <a:r>
              <a:rPr lang="pt-B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Sem auxílio possui escolaridade média maior, menor % de infecção.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6E1B0-204A-8649-EF93-88B305DE4510}"/>
              </a:ext>
            </a:extLst>
          </p:cNvPr>
          <p:cNvSpPr/>
          <p:nvPr/>
        </p:nvSpPr>
        <p:spPr>
          <a:xfrm>
            <a:off x="4932731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As mulheres tiveram um percentual maior de exames realizados </a:t>
            </a:r>
            <a:r>
              <a:rPr lang="pt-BR" sz="1200" b="1" dirty="0">
                <a:solidFill>
                  <a:schemeClr val="tx1"/>
                </a:solidFill>
              </a:rPr>
              <a:t>(8,44%, enquanto os homens foram 7,86%)</a:t>
            </a:r>
            <a:r>
              <a:rPr lang="pt-BR" sz="1200" dirty="0">
                <a:solidFill>
                  <a:schemeClr val="tx1"/>
                </a:solidFill>
              </a:rPr>
              <a:t> e um valor de contaminação maior em </a:t>
            </a:r>
            <a:r>
              <a:rPr lang="pt-BR" sz="1200" b="1" dirty="0">
                <a:solidFill>
                  <a:schemeClr val="tx1"/>
                </a:solidFill>
              </a:rPr>
              <a:t>0,38%.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O público de maior contaminação possui a faixa etária entre 10-19 anos, com </a:t>
            </a:r>
            <a:r>
              <a:rPr lang="pt-BR" sz="1200" b="1" dirty="0">
                <a:solidFill>
                  <a:schemeClr val="tx1"/>
                </a:solidFill>
              </a:rPr>
              <a:t>57,7% (média geral 56%).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66% </a:t>
            </a:r>
            <a:r>
              <a:rPr lang="pt-BR" sz="1200" dirty="0">
                <a:solidFill>
                  <a:schemeClr val="tx1"/>
                </a:solidFill>
              </a:rPr>
              <a:t>da amostra na faixa de 20-29 anos trabalharam na última semana.</a:t>
            </a: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6942DE-3B86-AF11-8A0E-3FDCE7DCF693}"/>
              </a:ext>
            </a:extLst>
          </p:cNvPr>
          <p:cNvSpPr/>
          <p:nvPr/>
        </p:nvSpPr>
        <p:spPr>
          <a:xfrm>
            <a:off x="2639233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Goiás com o menor percentual de contaminação </a:t>
            </a:r>
            <a:r>
              <a:rPr lang="pt-BR" sz="1200" b="1" dirty="0">
                <a:solidFill>
                  <a:schemeClr val="tx1"/>
                </a:solidFill>
              </a:rPr>
              <a:t>41% (média de todos os estados 56%), </a:t>
            </a:r>
            <a:r>
              <a:rPr lang="pt-BR" sz="1200" dirty="0">
                <a:solidFill>
                  <a:schemeClr val="tx1"/>
                </a:solidFill>
              </a:rPr>
              <a:t>não apresenta distorções em % trabalho, % de ensino, % auxílio.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  Estados com um grande percentual de auxílio, também foram acima da média em contaminação.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0252E-BF32-59E2-9148-DE809ECB1C4C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3478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FE200-D4EF-3842-0588-889244353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6BB067-FB94-FCA8-E58D-5D24AE948553}"/>
              </a:ext>
            </a:extLst>
          </p:cNvPr>
          <p:cNvSpPr txBox="1"/>
          <p:nvPr/>
        </p:nvSpPr>
        <p:spPr>
          <a:xfrm>
            <a:off x="477724" y="280213"/>
            <a:ext cx="837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PLANO DE AÇÃO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2FD147-1289-F8EA-8894-505DA54B160D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183383-7F9A-A320-22C3-7853B081EF96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03996-D080-3F41-1E56-5F08EC6A4FA5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1F72FA-D7BC-B280-9EC1-471480ADF99E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60845E-2509-1864-29FC-085750FD1E6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9D1FA-BC90-92F4-9ED6-53568494D65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2FA448-127E-82FD-9A3C-C51DD6086199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42BF3A-9A17-5771-74FA-6B32695F05F1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16DE6D-B118-6E11-40F1-E7E636FF8D43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B58B97-6DDA-78DA-A604-767AC3EDE010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Plano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D3897B-6958-A5F4-337D-5BD4E6D1C6B9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ECE5B5-1426-A0A9-3A10-ED0153D9813F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BDA2F4-0D2D-EF8D-4157-074693D87E7D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6D191C-D56B-8EE2-3B15-11B4C54F3C46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18E399-214A-ABFB-9A8B-BAFE40EFA78C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8279F1-FA49-8003-362F-C67F3C307657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8B7619-7868-A720-4134-8E6DA40BC1A4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38C3EA3-20E7-6C63-2233-C9E45F48560C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DB9ECE-AF8B-DEA7-526D-C9B3D5E6E9E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0C823C-DE9D-E2D7-4EBE-AFD38CD9F08D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9662323-4BD0-E3DF-4130-E3D2143051E2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4F279EB-2809-35D2-6A50-597517EFB3BA}"/>
              </a:ext>
            </a:extLst>
          </p:cNvPr>
          <p:cNvSpPr txBox="1">
            <a:spLocks/>
          </p:cNvSpPr>
          <p:nvPr/>
        </p:nvSpPr>
        <p:spPr>
          <a:xfrm>
            <a:off x="6172200" y="4152405"/>
            <a:ext cx="5181600" cy="217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1036" name="Picture 12" descr="Saúde mental na pandemia: dicas para pais de adolescentes - Colégio Planck">
            <a:extLst>
              <a:ext uri="{FF2B5EF4-FFF2-40B4-BE49-F238E27FC236}">
                <a16:creationId xmlns:a16="http://schemas.microsoft.com/office/drawing/2014/main" id="{1AA1F707-D029-22AE-E15B-31FD58C67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0" r="16620"/>
          <a:stretch/>
        </p:blipFill>
        <p:spPr bwMode="auto">
          <a:xfrm>
            <a:off x="477724" y="1668529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 coleta ao resultado: conheça os testes usados no diagnóstico da COVID-19  e suas etapas – CFBio">
            <a:extLst>
              <a:ext uri="{FF2B5EF4-FFF2-40B4-BE49-F238E27FC236}">
                <a16:creationId xmlns:a16="http://schemas.microsoft.com/office/drawing/2014/main" id="{05435AC8-6897-7188-9E42-8FAE90FC9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81" r="17381"/>
          <a:stretch/>
        </p:blipFill>
        <p:spPr bwMode="auto">
          <a:xfrm>
            <a:off x="477724" y="4022227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nfira e entenda 5 causas de dor de cabeça constante">
            <a:extLst>
              <a:ext uri="{FF2B5EF4-FFF2-40B4-BE49-F238E27FC236}">
                <a16:creationId xmlns:a16="http://schemas.microsoft.com/office/drawing/2014/main" id="{A2B2784C-900D-15D7-5935-B7BECC920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/>
        </p:blipFill>
        <p:spPr bwMode="auto">
          <a:xfrm>
            <a:off x="6676609" y="4022227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studo indica que o uso de máscara afeta a forma como interagimos com as  pessoas - Olhar Digital">
            <a:extLst>
              <a:ext uri="{FF2B5EF4-FFF2-40B4-BE49-F238E27FC236}">
                <a16:creationId xmlns:a16="http://schemas.microsoft.com/office/drawing/2014/main" id="{C163E53E-ABFF-7359-B899-165BFC2B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6665500" y="1668529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43AB0F-B05B-466A-8066-E16E053B0525}"/>
              </a:ext>
            </a:extLst>
          </p:cNvPr>
          <p:cNvSpPr txBox="1"/>
          <p:nvPr/>
        </p:nvSpPr>
        <p:spPr>
          <a:xfrm>
            <a:off x="477724" y="3586754"/>
            <a:ext cx="508083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Investir em </a:t>
            </a:r>
            <a:r>
              <a:rPr lang="pt-BR" sz="1200" b="1" dirty="0">
                <a:solidFill>
                  <a:srgbClr val="FF0000"/>
                </a:solidFill>
              </a:rPr>
              <a:t>testes</a:t>
            </a:r>
            <a:r>
              <a:rPr lang="pt-BR" sz="1200" b="1" dirty="0"/>
              <a:t> de contaminação</a:t>
            </a:r>
            <a:endParaRPr lang="pt-BR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0710E6-6489-2B1A-AA99-57E4152F8712}"/>
              </a:ext>
            </a:extLst>
          </p:cNvPr>
          <p:cNvSpPr txBox="1"/>
          <p:nvPr/>
        </p:nvSpPr>
        <p:spPr>
          <a:xfrm>
            <a:off x="2277724" y="3959524"/>
            <a:ext cx="3280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 identificação da presença do vírus é essencial para que os recursos (leitos, medicamentos, atendimentos) sejam direcionados ao problema correto. Em uma crise o hospital deve buscar uma rede de fornecedores desses testes, juntamente com os outros recursos, tendo consciência de que esse será necessário para que haja priorizações. Na pesquisa notou-se um aumento de 65% na realização de exames de julho para setembro, e os índices de contaminação foram iguais, o que significa dizer que boa parte da população estava contaminada desde julho, mas não houve testes para validação.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E06F9A-3171-7235-6D01-33C9883FE8E0}"/>
              </a:ext>
            </a:extLst>
          </p:cNvPr>
          <p:cNvSpPr txBox="1"/>
          <p:nvPr/>
        </p:nvSpPr>
        <p:spPr>
          <a:xfrm>
            <a:off x="477724" y="1325871"/>
            <a:ext cx="508083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Atenção ao público de </a:t>
            </a:r>
            <a:r>
              <a:rPr lang="pt-BR" sz="1200" b="1" dirty="0">
                <a:solidFill>
                  <a:srgbClr val="FF0000"/>
                </a:solidFill>
              </a:rPr>
              <a:t>10-19</a:t>
            </a:r>
            <a:r>
              <a:rPr lang="pt-BR" sz="1200" b="1" dirty="0"/>
              <a:t> </a:t>
            </a:r>
            <a:r>
              <a:rPr lang="pt-BR" sz="1200" b="1" dirty="0">
                <a:solidFill>
                  <a:srgbClr val="FF0000"/>
                </a:solidFill>
              </a:rPr>
              <a:t>anos</a:t>
            </a:r>
            <a:r>
              <a:rPr lang="pt-BR" sz="1200" b="1" dirty="0"/>
              <a:t> de idade</a:t>
            </a:r>
            <a:endParaRPr lang="pt-BR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DD0295-D37B-C668-97CA-95F4294E7BED}"/>
              </a:ext>
            </a:extLst>
          </p:cNvPr>
          <p:cNvSpPr txBox="1"/>
          <p:nvPr/>
        </p:nvSpPr>
        <p:spPr>
          <a:xfrm>
            <a:off x="2277724" y="1698641"/>
            <a:ext cx="3280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Público que tem o maior percentual de contaminação e que em geral é dependente de adultos,  tendo maior dificuldade de isolamento em casa. Sendo um público de alto poder de contaminação e baixo risco de vida. Ao apresentar sintomas o hospital deve orientar o adolescente e os responsáveis acerca da higienização e isolamentos necessários a fim de evitar uma contaminação em pessoas de risco.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4AB294-856A-0430-D31A-8136DE460562}"/>
              </a:ext>
            </a:extLst>
          </p:cNvPr>
          <p:cNvSpPr txBox="1"/>
          <p:nvPr/>
        </p:nvSpPr>
        <p:spPr>
          <a:xfrm>
            <a:off x="6676609" y="3583330"/>
            <a:ext cx="542966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 Gerenciamento de </a:t>
            </a:r>
            <a:r>
              <a:rPr lang="pt-BR" sz="1200" b="1" dirty="0">
                <a:solidFill>
                  <a:srgbClr val="FF0000"/>
                </a:solidFill>
              </a:rPr>
              <a:t>sintomas</a:t>
            </a:r>
            <a:r>
              <a:rPr lang="pt-BR" sz="1200" b="1" dirty="0"/>
              <a:t> leves vs. graves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EC5C0-D0A5-4FFD-823F-4FB28754A454}"/>
              </a:ext>
            </a:extLst>
          </p:cNvPr>
          <p:cNvSpPr txBox="1"/>
          <p:nvPr/>
        </p:nvSpPr>
        <p:spPr>
          <a:xfrm>
            <a:off x="8577373" y="3956100"/>
            <a:ext cx="32808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Como apenas cerca de 2% relatam sintomas graves (dificuldade respiratória, dor no peito), muitos casos podem ser manejados fora do hospital. Assim, o hospital pode estruturar unidades de atendimento primário ou </a:t>
            </a:r>
            <a:r>
              <a:rPr lang="pt-BR" sz="1000" i="1" dirty="0"/>
              <a:t>drive-</a:t>
            </a:r>
            <a:r>
              <a:rPr lang="pt-BR" sz="1000" i="1" dirty="0" err="1"/>
              <a:t>thrus</a:t>
            </a:r>
            <a:r>
              <a:rPr lang="pt-BR" sz="1000" dirty="0"/>
              <a:t>, reservando os leitos hospitalares para os casos moderados a graves. Outra estratégia, </a:t>
            </a:r>
            <a:r>
              <a:rPr lang="pt-BR" sz="1000" b="1" dirty="0"/>
              <a:t>dor de cabeça, tosse e febre</a:t>
            </a:r>
            <a:r>
              <a:rPr lang="pt-BR" sz="1000" dirty="0"/>
              <a:t> foram os sintomas mais prevalentes entre os positivos, o hospital deve implementar triagens focadas nesses sintomas já na entrada, priorizando recursos para quem apresenta esse conjunto, mesmo antes do teste.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2A2EBB-48C6-5AA6-CBF6-B672B07FB12D}"/>
              </a:ext>
            </a:extLst>
          </p:cNvPr>
          <p:cNvSpPr txBox="1"/>
          <p:nvPr/>
        </p:nvSpPr>
        <p:spPr>
          <a:xfrm>
            <a:off x="6676609" y="1325871"/>
            <a:ext cx="5181600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Providências de </a:t>
            </a:r>
            <a:r>
              <a:rPr lang="pt-BR" sz="1200" b="1" dirty="0">
                <a:solidFill>
                  <a:srgbClr val="FF0000"/>
                </a:solidFill>
              </a:rPr>
              <a:t>isolamento</a:t>
            </a:r>
            <a:endParaRPr lang="pt-BR" sz="900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2C0393-95D4-8A0E-5BC5-1ED335F78EED}"/>
              </a:ext>
            </a:extLst>
          </p:cNvPr>
          <p:cNvSpPr txBox="1"/>
          <p:nvPr/>
        </p:nvSpPr>
        <p:spPr>
          <a:xfrm>
            <a:off x="8577373" y="1698641"/>
            <a:ext cx="3280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Tendo em mente que 29,29% da população não cumpriu ou não pode cumprir as regras de isolamento, em caso positivo, o hospital pode adotar </a:t>
            </a:r>
            <a:r>
              <a:rPr lang="pt-BR" sz="1000" b="1" dirty="0"/>
              <a:t>acompanhamento remoto</a:t>
            </a:r>
            <a:r>
              <a:rPr lang="pt-BR" sz="1000" dirty="0"/>
              <a:t> para quem testa positivo, ligando ou mandando mensagens diariamente, reforçando orientações e identificando quem não está cumprindo o isolamento. Parceria com farmácias para entrega de remédios sem a necessidade de compra no local para pacientes positivos.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23810-01A9-03B7-D75C-50F4341C81BA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71333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A2D21-4A85-00D2-090C-D1B2838F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3D Corona GIF by Matthew Butler - Find &amp; Share on GIPHY">
            <a:extLst>
              <a:ext uri="{FF2B5EF4-FFF2-40B4-BE49-F238E27FC236}">
                <a16:creationId xmlns:a16="http://schemas.microsoft.com/office/drawing/2014/main" id="{4402F9FF-9C4E-786E-5B7B-C16E23AB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772" y="2522431"/>
            <a:ext cx="5294671" cy="297560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AP – Impactos Positivos">
            <a:extLst>
              <a:ext uri="{FF2B5EF4-FFF2-40B4-BE49-F238E27FC236}">
                <a16:creationId xmlns:a16="http://schemas.microsoft.com/office/drawing/2014/main" id="{D437A696-E35B-F26F-FC7F-21F597C3D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40610"/>
            <a:ext cx="946765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7ADCB0-3B81-BA07-FE09-82CC601A04D6}"/>
              </a:ext>
            </a:extLst>
          </p:cNvPr>
          <p:cNvSpPr txBox="1"/>
          <p:nvPr/>
        </p:nvSpPr>
        <p:spPr>
          <a:xfrm>
            <a:off x="292100" y="970771"/>
            <a:ext cx="6271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CHALLENGE III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C6AAC1-9EF7-BBEF-B335-51F4ECA9809A}"/>
              </a:ext>
            </a:extLst>
          </p:cNvPr>
          <p:cNvSpPr/>
          <p:nvPr/>
        </p:nvSpPr>
        <p:spPr>
          <a:xfrm>
            <a:off x="412955" y="1678658"/>
            <a:ext cx="2025445" cy="248624"/>
          </a:xfrm>
          <a:prstGeom prst="roundRect">
            <a:avLst/>
          </a:prstGeom>
          <a:solidFill>
            <a:srgbClr val="F216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 </a:t>
            </a:r>
            <a:r>
              <a:rPr lang="pt-BR" dirty="0" err="1"/>
              <a:t>Analytics</a:t>
            </a:r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29282E-60BC-EABA-F662-67DE4D4476DD}"/>
              </a:ext>
            </a:extLst>
          </p:cNvPr>
          <p:cNvCxnSpPr/>
          <p:nvPr/>
        </p:nvCxnSpPr>
        <p:spPr>
          <a:xfrm>
            <a:off x="292100" y="6341810"/>
            <a:ext cx="360000" cy="0"/>
          </a:xfrm>
          <a:prstGeom prst="line">
            <a:avLst/>
          </a:prstGeom>
          <a:ln w="63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901981-0432-4461-FB8D-E7C1BEB6F926}"/>
              </a:ext>
            </a:extLst>
          </p:cNvPr>
          <p:cNvSpPr txBox="1"/>
          <p:nvPr/>
        </p:nvSpPr>
        <p:spPr>
          <a:xfrm>
            <a:off x="213442" y="6341810"/>
            <a:ext cx="6271261" cy="31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 Henrique Mota Rufino - 360028</a:t>
            </a:r>
          </a:p>
        </p:txBody>
      </p:sp>
    </p:spTree>
    <p:extLst>
      <p:ext uri="{BB962C8B-B14F-4D97-AF65-F5344CB8AC3E}">
        <p14:creationId xmlns:p14="http://schemas.microsoft.com/office/powerpoint/2010/main" val="3504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825EF2-9415-F335-29C4-E50839B7A998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BFD1C-75DC-3E39-7413-9349BB402057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D5F2B4-41B0-C8F8-49DC-00E4F97FED39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6E1F47-8DD1-2F85-E22B-4F2336B8968E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3C1E5-CF1C-9076-4BC9-A95624C1239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D705C-FD21-1446-D6C1-72B71EECC185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93A53D-6D74-D732-7164-7C0C1B0BC473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B29F43-8A10-8FF4-2561-9A575D3435EE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1CED94-FA41-BFC1-F199-D648EAB1404B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C2D1CF-CC68-E5D9-BD64-5173F99AECC9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E43B13-4760-4649-3A0D-6BDA9125473F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97A193-4E66-A257-7403-4CA511B80193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CONTEXTUALIZAÇÃO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94226-2557-7EC7-CDC2-792C1FE736A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33FAAA-7713-A4A7-5709-9821AAECFC75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F399AB-F10D-071B-3B58-EC5DEEDC0751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B84EA-CBD8-FA1A-04F8-61AD9487ACD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A12FE-B707-FA91-C0F8-66A9101604BC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AECA4-E26D-99CE-D9E0-67B2003C573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AAEFC-5FC9-DF98-760C-1E61E09F75A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28434-66C6-B0FC-72FE-8FE53EB930D5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3F9F35-D5B0-E41D-C758-943BA7863E57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5BDDA-7CEF-34F5-E5DB-6819300CCCC5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790B2C-404B-EF5F-5655-D5041A3045E9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Contexto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8EEAD1-824D-BF87-44CB-69823887FDF2}"/>
              </a:ext>
            </a:extLst>
          </p:cNvPr>
          <p:cNvSpPr txBox="1"/>
          <p:nvPr/>
        </p:nvSpPr>
        <p:spPr>
          <a:xfrm>
            <a:off x="5158784" y="3681745"/>
            <a:ext cx="184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  <a:cs typeface="Segoe UI" panose="020B0502040204020203" pitchFamily="34" charset="0"/>
              </a:rPr>
              <a:t>PNAD COVID-19</a:t>
            </a:r>
            <a:endParaRPr lang="pt-BR" sz="2800" b="1" dirty="0">
              <a:latin typeface="+mj-lt"/>
              <a:cs typeface="Segoe UI" panose="020B0502040204020203" pitchFamily="34" charset="0"/>
            </a:endParaRP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E9B07898-0B44-419A-6854-F886D7530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114855"/>
              </p:ext>
            </p:extLst>
          </p:nvPr>
        </p:nvGraphicFramePr>
        <p:xfrm>
          <a:off x="1233581" y="1307386"/>
          <a:ext cx="9724838" cy="4827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79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359AFF-54EB-1041-A440-22912A96E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1536D-16FC-7273-3D86-F2DE2CF05D3E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OBJETIVOS DO PROJETO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A4012C-52EA-56B3-F1AC-970DCA50D347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68156-7C9B-E224-F4C0-5A1CE0B76652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8B4E9-D754-C96D-8B93-9D6E4EE6D14A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2E016-47E5-74AC-847D-C482CEBE514D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2C7FDA-B199-8C1D-2C47-881683F0A2C7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CAA281-3F81-542E-CF32-F4AC7AAF4227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9ADF29-32DE-ACE3-FB43-FFE60F35B9AD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6C5C01-DBCA-C5D8-C4E8-508C541915D7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F02D4-F9DA-C7FF-A0E0-94B7201FAC3B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D1E84D-C12D-5373-9F03-CDFB59922A51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F283A-FF9A-A745-3279-8108E558F12E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5DDEC79-BBAB-8F3B-06F0-ED9C24021327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2E74E3-4AF3-C86D-6618-C8C9942ED7F4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FFA8909-4401-699A-3AE2-B68CD8BFBEDB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6C6CEF-F11D-FD76-C2B5-6F7048F4DD00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3D0D1B-86EA-77FB-CD23-70B2F936D801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AD7418-C777-C1EC-4A2C-B844FBA9D7E4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A088C5-65D9-2420-7F03-34CD152E255E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27374E-742D-0F03-8AA2-2065DA02E7E7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0172BB-301D-774D-C88C-A8EB793FF562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EA5872-EF14-5499-3B1C-B518444C6D4C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A6C83-FEDC-5161-D1AB-E3923D6E6904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8E6D85-5367-A898-8F92-A77686333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011462"/>
              </p:ext>
            </p:extLst>
          </p:nvPr>
        </p:nvGraphicFramePr>
        <p:xfrm>
          <a:off x="2048030" y="1204659"/>
          <a:ext cx="8128000" cy="4614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06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4BAAA-C7ED-2ADB-D376-AAA07336A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1EC37C-44B7-DB0D-B7C3-CE501218A0E9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ARQUITETURA DO PROJETO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B83A7E-348B-3D7C-4CFB-08DC5C5DFFF6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0926FF-3D4A-6518-6F3A-A099FD0D622F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Arquitetura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B9D95D-5B54-F18D-976F-F483CBECDE10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212EB6-ED97-1B3F-F70C-3C7784AEAF9B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571BFD-A717-45E5-4A9B-002507466D3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605D24-C371-8CAB-18BC-2659D11F14DB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BD8315-04FC-6EAD-8350-B2F05B0ADCAD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188793-394C-BBCD-7A90-771B2CA77FF2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998DDD-342C-8974-6B15-D00F115A500A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9A1F1D-AB41-F532-9948-FE08E391031C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E78920A-FD6C-88A4-651C-90443927889C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7FC342-CB92-519F-EC64-1144A9CA9464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53D6AA0-1E5C-0B85-A82F-E251941487DC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4274730-C7F1-1E4C-CB6C-DD265A3F914D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4E04193-5E2E-8080-6EF6-ECBE46841C2A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AAEDB4-C9B0-5E13-C0A5-B781FE1C6EF8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7F9EA6-931C-8719-27CA-EA88F1190A57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51A0DA2-518C-6169-8839-6CB78BBFB7DB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89BBD-3BF5-3ED3-169A-AAD05B0AE40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E6E1F5-EE9E-C163-36C8-B098310016EF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CC632C2-C17A-0CF7-50C9-CBF9EABA74EB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7B9984C-07AC-AFAD-97ED-C1413E7330F6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FCABB-26B9-19E8-B3D1-5BE01304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" y="2151016"/>
            <a:ext cx="11672165" cy="28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6BFA3-290D-3B79-BC5E-015A6A61452C}"/>
              </a:ext>
            </a:extLst>
          </p:cNvPr>
          <p:cNvSpPr txBox="1"/>
          <p:nvPr/>
        </p:nvSpPr>
        <p:spPr>
          <a:xfrm>
            <a:off x="255750" y="5050970"/>
            <a:ext cx="6691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Atividade 3 – Query com todas as respostas para as 20 questões selecionadas no trimestre</a:t>
            </a:r>
          </a:p>
          <a:p>
            <a:pPr algn="just"/>
            <a:r>
              <a:rPr lang="pt-BR" sz="1000" dirty="0"/>
              <a:t>Atividade 4 - Query com dicionário das questões e respostas</a:t>
            </a:r>
          </a:p>
          <a:p>
            <a:pPr algn="just"/>
            <a:r>
              <a:rPr lang="pt-BR" sz="1000" dirty="0"/>
              <a:t>Atividade 6 – Todas as análises feitas em Excel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D227C-24CE-49FD-E827-0E9156A68A15}"/>
              </a:ext>
            </a:extLst>
          </p:cNvPr>
          <p:cNvSpPr txBox="1"/>
          <p:nvPr/>
        </p:nvSpPr>
        <p:spPr>
          <a:xfrm>
            <a:off x="255750" y="1597031"/>
            <a:ext cx="562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 arquitetura foi composta por 5 etapas principais e 7 tarefas: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51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FFFF7-E8D5-353A-0116-0F2378E2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249D1-E6D1-8E3B-7E08-F919002F2CEE}"/>
              </a:ext>
            </a:extLst>
          </p:cNvPr>
          <p:cNvSpPr txBox="1"/>
          <p:nvPr/>
        </p:nvSpPr>
        <p:spPr>
          <a:xfrm>
            <a:off x="477723" y="280213"/>
            <a:ext cx="114586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FILTRAGEM E TRATAMENTO DOS DADOS</a:t>
            </a:r>
            <a:r>
              <a:rPr lang="pt-BR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DADOS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ABF90E-E767-57E2-4CE8-4E5D05E728AA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DD27F0-C6A0-446E-D2A7-3526C792E260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D62095-9482-B7D3-0E15-5E084502333B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Tratamento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18C1C1-7EBA-2866-E982-1C32056C59CA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0588B-9EDA-FA97-30F0-D2B9C0602787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DD3EEC-1FD6-E6C9-8045-ED228EFEB3AC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5202F-ABBD-946E-5A57-354F93BB1394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FB519A-D2E3-2049-FC40-E0BC7E20DDB9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1FAA3F-4C87-3828-A452-6E8B26395027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DDDC91-A081-988E-FB3F-350B65460DE0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1A88EB4-2FD8-D9A9-E1B7-FE759CF20458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F8B1DFE-95F2-2F66-DE2F-0F451A54F618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EDCB0D-C8C0-B0C5-6013-9E09A5846C66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6E2D6DD-A786-0DC3-5007-19FA57811FB5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4805B-EAE8-2338-9A2B-F4F9FA4ED6B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824088-A0DD-27BF-1482-57EE961DC0B4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12B0A37-CE48-5855-ECA9-4D432FCB6230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6D7123-55AD-5EB1-905A-9B9A49ACFC05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E9428A-0860-F25B-A5D7-09FC696C3F3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D8C1E8-9DBD-40E2-063C-BD9DE18AEDA9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D60AC13-409B-4BEC-DEB5-D6740DEA44BC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3D1778-FD86-743D-F869-DDCFAE084D83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5172D7-3C99-8B2B-AFA0-F9FCBACA5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31120"/>
              </p:ext>
            </p:extLst>
          </p:nvPr>
        </p:nvGraphicFramePr>
        <p:xfrm>
          <a:off x="4771390" y="1691475"/>
          <a:ext cx="3829685" cy="4351347"/>
        </p:xfrm>
        <a:graphic>
          <a:graphicData uri="http://schemas.openxmlformats.org/drawingml/2006/table">
            <a:tbl>
              <a:tblPr/>
              <a:tblGrid>
                <a:gridCol w="1217158">
                  <a:extLst>
                    <a:ext uri="{9D8B030D-6E8A-4147-A177-3AD203B41FA5}">
                      <a16:colId xmlns:a16="http://schemas.microsoft.com/office/drawing/2014/main" val="161086695"/>
                    </a:ext>
                  </a:extLst>
                </a:gridCol>
                <a:gridCol w="2612527">
                  <a:extLst>
                    <a:ext uri="{9D8B030D-6E8A-4147-A177-3AD203B41FA5}">
                      <a16:colId xmlns:a16="http://schemas.microsoft.com/office/drawing/2014/main" val="1947183576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Código da Questão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1">
                          <a:solidFill>
                            <a:schemeClr val="tx1"/>
                          </a:solidFill>
                        </a:rPr>
                        <a:t>Descrição</a:t>
                      </a:r>
                      <a:endParaRPr lang="pt-BR" sz="100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96382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UF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UF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12043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V1013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mes_pesquisa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86342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A002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idade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20617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A003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sexo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0688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A005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escolaridade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329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teve_febre_semana_passada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23252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B0012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teve_tosse_semana_passada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8119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B0013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teve_dor_garganta_semana_passada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544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B0014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teve_dificuldade_respirar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8831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B0015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teve_dor_cabeca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16288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B0016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teve_dor_peito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53922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B0017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teve_nausea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2203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B0018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teve_nariz_entupido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23611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B008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fez_exame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46211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B009B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resultado_swab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8684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B009C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resultado_furo_no_dedo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7596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B009D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resultado_veia_no_braco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44515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B011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providencia_exame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2196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C001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trabalhou_semana_passada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36595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D0051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recebeu_auxilio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538969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ACB78BB-BFD9-D16F-D3DC-8B709F8C5E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5736527"/>
              </p:ext>
            </p:extLst>
          </p:nvPr>
        </p:nvGraphicFramePr>
        <p:xfrm>
          <a:off x="-445622" y="1295400"/>
          <a:ext cx="5565717" cy="4870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BDBA3E2-0F72-95D9-03DA-128B3AE83B2B}"/>
              </a:ext>
            </a:extLst>
          </p:cNvPr>
          <p:cNvSpPr txBox="1"/>
          <p:nvPr/>
        </p:nvSpPr>
        <p:spPr>
          <a:xfrm>
            <a:off x="982378" y="1122716"/>
            <a:ext cx="270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Base de dados </a:t>
            </a:r>
            <a:r>
              <a:rPr lang="pt-BR" sz="1400" b="1" dirty="0">
                <a:solidFill>
                  <a:srgbClr val="F21667"/>
                </a:solidFill>
              </a:rPr>
              <a:t>PNAD COVID-19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03ADBB-77BC-C8EB-6C32-6643723D990C}"/>
              </a:ext>
            </a:extLst>
          </p:cNvPr>
          <p:cNvCxnSpPr>
            <a:cxnSpLocks/>
          </p:cNvCxnSpPr>
          <p:nvPr/>
        </p:nvCxnSpPr>
        <p:spPr>
          <a:xfrm>
            <a:off x="2351999" y="4614072"/>
            <a:ext cx="2235242" cy="777078"/>
          </a:xfrm>
          <a:prstGeom prst="bentConnector3">
            <a:avLst>
              <a:gd name="adj1" fmla="val -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8F07215-745F-6F3D-A0CC-F11D06343422}"/>
              </a:ext>
            </a:extLst>
          </p:cNvPr>
          <p:cNvCxnSpPr>
            <a:cxnSpLocks/>
          </p:cNvCxnSpPr>
          <p:nvPr/>
        </p:nvCxnSpPr>
        <p:spPr>
          <a:xfrm flipV="1">
            <a:off x="8837597" y="4095750"/>
            <a:ext cx="1708354" cy="1295400"/>
          </a:xfrm>
          <a:prstGeom prst="bentConnector3">
            <a:avLst>
              <a:gd name="adj1" fmla="val 1001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DF8E83-0078-78A6-F273-DEC03BFEEAB7}"/>
              </a:ext>
            </a:extLst>
          </p:cNvPr>
          <p:cNvSpPr txBox="1"/>
          <p:nvPr/>
        </p:nvSpPr>
        <p:spPr>
          <a:xfrm>
            <a:off x="5655446" y="1122716"/>
            <a:ext cx="1880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Seleção de questões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789B9E-04E8-DABA-B2F4-ACD5D3DFA3CC}"/>
              </a:ext>
            </a:extLst>
          </p:cNvPr>
          <p:cNvGrpSpPr/>
          <p:nvPr/>
        </p:nvGrpSpPr>
        <p:grpSpPr>
          <a:xfrm>
            <a:off x="9645951" y="2067148"/>
            <a:ext cx="1800000" cy="1800000"/>
            <a:chOff x="2671544" y="490715"/>
            <a:chExt cx="1252286" cy="125228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EB7884D-623B-371C-98F4-48CC016E50F8}"/>
                </a:ext>
              </a:extLst>
            </p:cNvPr>
            <p:cNvSpPr/>
            <p:nvPr/>
          </p:nvSpPr>
          <p:spPr>
            <a:xfrm>
              <a:off x="2671544" y="490715"/>
              <a:ext cx="1252286" cy="1252286"/>
            </a:xfrm>
            <a:prstGeom prst="ellipse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E89881F1-040B-429D-CA38-25FD55BBEF03}"/>
                </a:ext>
              </a:extLst>
            </p:cNvPr>
            <p:cNvSpPr txBox="1"/>
            <p:nvPr/>
          </p:nvSpPr>
          <p:spPr>
            <a:xfrm>
              <a:off x="2854937" y="674108"/>
              <a:ext cx="885500" cy="885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400" b="1" dirty="0"/>
                <a:t>Base trimestral</a:t>
              </a:r>
              <a:r>
                <a:rPr lang="pt-BR" sz="1400" b="1" kern="1200" dirty="0"/>
                <a:t>:</a:t>
              </a:r>
              <a:endParaRPr lang="pt-BR" sz="1400" kern="1200" dirty="0"/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100" b="1" kern="1200" dirty="0"/>
                <a:t> 1.157.984 linhas</a:t>
              </a:r>
              <a:endParaRPr lang="pt-BR" sz="1100" kern="1200" dirty="0"/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100" b="1" kern="1200" dirty="0"/>
                <a:t> </a:t>
              </a:r>
              <a:r>
                <a:rPr lang="pt-BR" sz="1100" b="1" dirty="0"/>
                <a:t>20</a:t>
              </a:r>
              <a:r>
                <a:rPr lang="pt-BR" sz="1100" b="1" kern="1200" dirty="0"/>
                <a:t> colunas</a:t>
              </a:r>
              <a:endParaRPr lang="pt-BR" sz="1100" kern="12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A910B29-E2C6-7C4A-506F-17A44A85354A}"/>
              </a:ext>
            </a:extLst>
          </p:cNvPr>
          <p:cNvSpPr txBox="1"/>
          <p:nvPr/>
        </p:nvSpPr>
        <p:spPr>
          <a:xfrm>
            <a:off x="3022667" y="505258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21667"/>
                </a:solidFill>
              </a:rPr>
              <a:t>329MB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52771B-3529-6CC4-A80B-DF7ECFA40588}"/>
              </a:ext>
            </a:extLst>
          </p:cNvPr>
          <p:cNvSpPr txBox="1"/>
          <p:nvPr/>
        </p:nvSpPr>
        <p:spPr>
          <a:xfrm>
            <a:off x="9242058" y="5048012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21667"/>
                </a:solidFill>
              </a:rPr>
              <a:t>47MB</a:t>
            </a:r>
          </a:p>
        </p:txBody>
      </p:sp>
    </p:spTree>
    <p:extLst>
      <p:ext uri="{BB962C8B-B14F-4D97-AF65-F5344CB8AC3E}">
        <p14:creationId xmlns:p14="http://schemas.microsoft.com/office/powerpoint/2010/main" val="151034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F9D1-2D4E-7BD3-C3AF-80192F01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72AE7A-F764-B2F1-0E49-681EBD449383}"/>
              </a:ext>
            </a:extLst>
          </p:cNvPr>
          <p:cNvSpPr txBox="1"/>
          <p:nvPr/>
        </p:nvSpPr>
        <p:spPr>
          <a:xfrm>
            <a:off x="477724" y="280213"/>
            <a:ext cx="41901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TEMPORAL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2DB3A1E-8AC8-012C-E67F-0F91253C11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7763624"/>
              </p:ext>
            </p:extLst>
          </p:nvPr>
        </p:nvGraphicFramePr>
        <p:xfrm>
          <a:off x="535469" y="2269738"/>
          <a:ext cx="4190140" cy="957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71AA71F-519B-A509-C5F9-D81D9BE51393}"/>
              </a:ext>
            </a:extLst>
          </p:cNvPr>
          <p:cNvSpPr txBox="1"/>
          <p:nvPr/>
        </p:nvSpPr>
        <p:spPr>
          <a:xfrm>
            <a:off x="477723" y="1569245"/>
            <a:ext cx="687121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AMOSTRA DA PESQUISA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DBAE8-22D6-6FFE-B908-275B01786B0C}"/>
              </a:ext>
            </a:extLst>
          </p:cNvPr>
          <p:cNvSpPr txBox="1"/>
          <p:nvPr/>
        </p:nvSpPr>
        <p:spPr>
          <a:xfrm>
            <a:off x="1486749" y="1957565"/>
            <a:ext cx="217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1.157.984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110E3C-A291-2D22-152C-CE0882AC8E2A}"/>
              </a:ext>
            </a:extLst>
          </p:cNvPr>
          <p:cNvSpPr txBox="1"/>
          <p:nvPr/>
        </p:nvSpPr>
        <p:spPr>
          <a:xfrm>
            <a:off x="1395837" y="3184331"/>
            <a:ext cx="235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FEZ EXAME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672399E6-C24C-AE43-9FDA-BF853B931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764246"/>
              </p:ext>
            </p:extLst>
          </p:nvPr>
        </p:nvGraphicFramePr>
        <p:xfrm>
          <a:off x="657594" y="3245822"/>
          <a:ext cx="3830400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C00AC80-03EE-FBF6-021C-BC4FA1D57ECE}"/>
              </a:ext>
            </a:extLst>
          </p:cNvPr>
          <p:cNvSpPr txBox="1"/>
          <p:nvPr/>
        </p:nvSpPr>
        <p:spPr>
          <a:xfrm>
            <a:off x="1395837" y="4270060"/>
            <a:ext cx="235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POSITIVO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09BCA-D580-4B58-E34C-FE9D525C5C5A}"/>
              </a:ext>
            </a:extLst>
          </p:cNvPr>
          <p:cNvSpPr txBox="1"/>
          <p:nvPr/>
        </p:nvSpPr>
        <p:spPr>
          <a:xfrm>
            <a:off x="657594" y="5637810"/>
            <a:ext cx="66913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 quantidade de pessoas testadas praticamente dobrou, passando de cerca de </a:t>
            </a:r>
            <a:r>
              <a:rPr lang="pt-BR" sz="1000" b="1" dirty="0"/>
              <a:t>23 mil em julho</a:t>
            </a:r>
            <a:r>
              <a:rPr lang="pt-BR" sz="1000" dirty="0"/>
              <a:t> para mais de </a:t>
            </a:r>
            <a:r>
              <a:rPr lang="pt-BR" sz="1000" b="1" dirty="0"/>
              <a:t>39 mil em setembro</a:t>
            </a:r>
            <a:r>
              <a:rPr lang="pt-BR" sz="1000" dirty="0"/>
              <a:t>, acompanhada de uma alta consistente nos diagnósticos positivos, o que indica uma </a:t>
            </a:r>
            <a:r>
              <a:rPr lang="pt-BR" sz="1000" b="1" dirty="0"/>
              <a:t>expansão da transmissão comunitária</a:t>
            </a:r>
            <a:r>
              <a:rPr lang="pt-BR" sz="1000" dirty="0"/>
              <a:t>. A taxa de positividade manteve-se elevada durante todo o trimestre, acima de 55%, o que sugere subnotificação e testagem ainda restrita a casos suspeitos. Apesar desse cenário preocupante, mais de </a:t>
            </a:r>
            <a:r>
              <a:rPr lang="pt-BR" sz="1000" b="1" dirty="0"/>
              <a:t>40% dos entrevistados afirmaram ter trabalhado na semana anterior</a:t>
            </a:r>
            <a:r>
              <a:rPr lang="pt-BR" sz="1000" dirty="0"/>
              <a:t> </a:t>
            </a:r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FC050396-E730-36EB-AD7E-089517DF2F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117142"/>
              </p:ext>
            </p:extLst>
          </p:nvPr>
        </p:nvGraphicFramePr>
        <p:xfrm>
          <a:off x="4819444" y="2092667"/>
          <a:ext cx="2547884" cy="3449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53DFBE18-42FF-CA70-5933-05E72AEBC0A3}"/>
              </a:ext>
            </a:extLst>
          </p:cNvPr>
          <p:cNvSpPr txBox="1"/>
          <p:nvPr/>
        </p:nvSpPr>
        <p:spPr>
          <a:xfrm>
            <a:off x="5324796" y="2019000"/>
            <a:ext cx="199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TRABALHOU NA ÚLTIMA SEMANA?</a:t>
            </a:r>
          </a:p>
        </p:txBody>
      </p:sp>
      <p:pic>
        <p:nvPicPr>
          <p:cNvPr id="1026" name="Picture 2" descr="calendar Vector Icons free download in SVG, PNG Format">
            <a:extLst>
              <a:ext uri="{FF2B5EF4-FFF2-40B4-BE49-F238E27FC236}">
                <a16:creationId xmlns:a16="http://schemas.microsoft.com/office/drawing/2014/main" id="{8D9123AB-6DC1-0BB0-16E6-31EF293F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61857"/>
            <a:ext cx="740488" cy="74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762572B-3464-5DCB-8ADE-5C07C3C910F6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21FB4-E71E-53B9-86C6-14B1734BDCA9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E46548-1E5F-86AE-16EF-191EC0663DD4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87D861-81C1-FEA2-BE1A-D5C3B7CD6BB6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Temporal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7DE7EE-5927-37C8-ED3E-24D02DFF499A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7F34E9-DF5A-C4F1-1895-D4CCC698141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6F285-3A59-D4B6-6627-FE0E7841514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79C682-5A99-4C7D-5EBD-6C0D6ECCF745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3CA83-2F60-3971-0389-ABA5844B3328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64A93D-8F21-6662-91B9-683A4E016044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801269-33A3-4FFE-FE39-BC774EC66B76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94163A2-F4AE-4737-1B7A-814401227303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EEB98F7-B26D-10D6-9364-F6A951AEF349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21AC1C-6EB0-4100-80D2-AEE428FDC1EF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34E3FD2-2BF0-6DE3-E43D-D5D24269C0EC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082E2D-A2E7-E7D6-5CBB-30089AC1B75B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DD5B24-C2A9-53E5-B14F-84DBF2C90E27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3ABECACE-FFD7-29B0-3439-2680B36289E4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FE7D1EC5-F970-FF4E-9C2E-3321CDB06338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E273B5B2-CD95-FE00-3B10-01DC90E58CBA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5E5B841E-5939-1DC3-002E-12C5316FF7A8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5A6DD280-A3A1-A001-A2E5-1CE8AB31BDB0}"/>
              </a:ext>
            </a:extLst>
          </p:cNvPr>
          <p:cNvGrpSpPr/>
          <p:nvPr/>
        </p:nvGrpSpPr>
        <p:grpSpPr>
          <a:xfrm>
            <a:off x="9520439" y="1418876"/>
            <a:ext cx="2221378" cy="1630987"/>
            <a:chOff x="9520439" y="1418876"/>
            <a:chExt cx="2221378" cy="163098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08BD0D-6479-7A49-FBA0-33EC819BB0E6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JULHO/2020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D64A26-0724-B11F-7720-96E3F0927C98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Em julho, dos 384.166 entrevistados, 23.673 realizaram testes para COVID-19, com 13.467 resultados positivos — uma taxa de positividade de aproximadamente </a:t>
              </a:r>
              <a:r>
                <a:rPr lang="pt-BR" sz="1000" b="1" dirty="0"/>
                <a:t>56,9%</a:t>
              </a:r>
              <a:r>
                <a:rPr lang="pt-BR" sz="1000" dirty="0"/>
                <a:t> entre os testados. Foi o mês em que houve menos testes em relação aos seguintes.</a:t>
              </a:r>
            </a:p>
          </p:txBody>
        </p:sp>
      </p:grpSp>
      <p:graphicFrame>
        <p:nvGraphicFramePr>
          <p:cNvPr id="1031" name="Chart 1030">
            <a:extLst>
              <a:ext uri="{FF2B5EF4-FFF2-40B4-BE49-F238E27FC236}">
                <a16:creationId xmlns:a16="http://schemas.microsoft.com/office/drawing/2014/main" id="{D89D348F-9713-91FA-4A37-8142C3ED18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950021"/>
              </p:ext>
            </p:extLst>
          </p:nvPr>
        </p:nvGraphicFramePr>
        <p:xfrm>
          <a:off x="7934236" y="1561592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52289FE0-23DF-CF45-359E-962B0A4B3E11}"/>
              </a:ext>
            </a:extLst>
          </p:cNvPr>
          <p:cNvGrpSpPr/>
          <p:nvPr/>
        </p:nvGrpSpPr>
        <p:grpSpPr>
          <a:xfrm>
            <a:off x="9520439" y="4595117"/>
            <a:ext cx="2221378" cy="1784876"/>
            <a:chOff x="9520439" y="1418876"/>
            <a:chExt cx="2221378" cy="1784876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E9B0E609-21AF-8199-0E4A-EF681AF3B5D9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SETEMBRO/2020</a:t>
              </a: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675D8F62-A600-EAE1-6577-85D3C02F4D53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Setembro apresentou o maior número de testes realizados no trimestre (</a:t>
              </a:r>
              <a:r>
                <a:rPr lang="pt-BR" sz="1000" b="1" dirty="0"/>
                <a:t>39.132</a:t>
              </a:r>
              <a:r>
                <a:rPr lang="pt-BR" sz="1000" dirty="0"/>
                <a:t>) e o maior número absoluto de casos positivos (</a:t>
              </a:r>
              <a:r>
                <a:rPr lang="pt-BR" sz="1000" b="1" dirty="0"/>
                <a:t>21.957</a:t>
              </a:r>
              <a:r>
                <a:rPr lang="pt-BR" sz="1000" dirty="0"/>
                <a:t>), mantendo a taxa de positividade acima de </a:t>
              </a:r>
              <a:r>
                <a:rPr lang="pt-BR" sz="1000" b="1" dirty="0"/>
                <a:t>56%</a:t>
              </a:r>
              <a:r>
                <a:rPr lang="pt-BR" sz="1000" dirty="0"/>
                <a:t>. Apesar disso, a proporção de pessoas que trabalharam na semana anterior se manteve estável, com </a:t>
              </a:r>
              <a:r>
                <a:rPr lang="pt-BR" sz="1000" b="1" dirty="0"/>
                <a:t>43,5%</a:t>
              </a:r>
              <a:r>
                <a:rPr lang="pt-BR" sz="1000" dirty="0"/>
                <a:t>.</a:t>
              </a:r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81CC154-8F22-9EE0-40CD-70D95DCC9763}"/>
              </a:ext>
            </a:extLst>
          </p:cNvPr>
          <p:cNvGrpSpPr/>
          <p:nvPr/>
        </p:nvGrpSpPr>
        <p:grpSpPr>
          <a:xfrm>
            <a:off x="9520439" y="3006997"/>
            <a:ext cx="2221378" cy="1630987"/>
            <a:chOff x="9520439" y="1418876"/>
            <a:chExt cx="2221378" cy="1630987"/>
          </a:xfrm>
        </p:grpSpPr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432E77DD-A6EE-3A4E-44FC-AA28E9C56011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AGOSTO/2020</a:t>
              </a: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3CE5C009-2F10-0612-E655-A98A23351DB1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Houve um aumento na testagem em agosto, com </a:t>
              </a:r>
              <a:r>
                <a:rPr lang="pt-BR" sz="1000" b="1" dirty="0"/>
                <a:t>31.712 exames realizados</a:t>
              </a:r>
              <a:r>
                <a:rPr lang="pt-BR" sz="1000" dirty="0"/>
                <a:t>, o que representa um crescimento de mais de 34% em relação a julho. A quantidade de casos positivos também subiu para </a:t>
              </a:r>
              <a:r>
                <a:rPr lang="pt-BR" sz="1000" b="1" dirty="0"/>
                <a:t>17.501</a:t>
              </a:r>
              <a:r>
                <a:rPr lang="pt-BR" sz="1000" dirty="0"/>
                <a:t>, mantendo a taxa de positividade em torno de </a:t>
              </a:r>
              <a:r>
                <a:rPr lang="pt-BR" sz="1000" b="1" dirty="0"/>
                <a:t>55,2%</a:t>
              </a:r>
              <a:r>
                <a:rPr lang="pt-BR" sz="1000" dirty="0"/>
                <a:t>. </a:t>
              </a:r>
            </a:p>
          </p:txBody>
        </p:sp>
      </p:grpSp>
      <p:graphicFrame>
        <p:nvGraphicFramePr>
          <p:cNvPr id="1049" name="Chart 1048">
            <a:extLst>
              <a:ext uri="{FF2B5EF4-FFF2-40B4-BE49-F238E27FC236}">
                <a16:creationId xmlns:a16="http://schemas.microsoft.com/office/drawing/2014/main" id="{CBA580C5-4208-DB72-3EDC-F2733D2C5C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237855"/>
              </p:ext>
            </p:extLst>
          </p:nvPr>
        </p:nvGraphicFramePr>
        <p:xfrm>
          <a:off x="7934236" y="3095039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50" name="Chart 1049">
            <a:extLst>
              <a:ext uri="{FF2B5EF4-FFF2-40B4-BE49-F238E27FC236}">
                <a16:creationId xmlns:a16="http://schemas.microsoft.com/office/drawing/2014/main" id="{2C7B343B-71A1-EB37-B012-EC19FA6A99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904910"/>
              </p:ext>
            </p:extLst>
          </p:nvPr>
        </p:nvGraphicFramePr>
        <p:xfrm>
          <a:off x="7934236" y="4628486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51" name="Chart 1050">
            <a:extLst>
              <a:ext uri="{FF2B5EF4-FFF2-40B4-BE49-F238E27FC236}">
                <a16:creationId xmlns:a16="http://schemas.microsoft.com/office/drawing/2014/main" id="{9CD04D0E-3518-490C-871E-C2A4AB3D1F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0559256"/>
              </p:ext>
            </p:extLst>
          </p:nvPr>
        </p:nvGraphicFramePr>
        <p:xfrm>
          <a:off x="814198" y="4311602"/>
          <a:ext cx="3470400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3512FAEA-1DA3-1C11-386D-1A5C2AFA5F6E}"/>
              </a:ext>
            </a:extLst>
          </p:cNvPr>
          <p:cNvGrpSpPr/>
          <p:nvPr/>
        </p:nvGrpSpPr>
        <p:grpSpPr>
          <a:xfrm>
            <a:off x="8124547" y="6233137"/>
            <a:ext cx="1460924" cy="249740"/>
            <a:chOff x="7949912" y="6253363"/>
            <a:chExt cx="1460924" cy="249740"/>
          </a:xfrm>
        </p:grpSpPr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70B2A0E2-FAE8-4188-D49D-257EE9F9773C}"/>
                </a:ext>
              </a:extLst>
            </p:cNvPr>
            <p:cNvGrpSpPr/>
            <p:nvPr/>
          </p:nvGrpSpPr>
          <p:grpSpPr>
            <a:xfrm>
              <a:off x="8649552" y="6256882"/>
              <a:ext cx="761284" cy="246221"/>
              <a:chOff x="7971568" y="6219103"/>
              <a:chExt cx="761284" cy="246221"/>
            </a:xfrm>
          </p:grpSpPr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FD555A72-E30A-13C4-153D-ACBD041888B3}"/>
                  </a:ext>
                </a:extLst>
              </p:cNvPr>
              <p:cNvSpPr/>
              <p:nvPr/>
            </p:nvSpPr>
            <p:spPr>
              <a:xfrm>
                <a:off x="8003587" y="6307993"/>
                <a:ext cx="72000" cy="72000"/>
              </a:xfrm>
              <a:prstGeom prst="ellipse">
                <a:avLst/>
              </a:prstGeom>
              <a:solidFill>
                <a:srgbClr val="F21667"/>
              </a:solidFill>
              <a:ln>
                <a:solidFill>
                  <a:srgbClr val="F2166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88FE0016-8233-B4F1-3585-8B6EFB3F3E55}"/>
                  </a:ext>
                </a:extLst>
              </p:cNvPr>
              <p:cNvSpPr txBox="1"/>
              <p:nvPr/>
            </p:nvSpPr>
            <p:spPr>
              <a:xfrm>
                <a:off x="7971568" y="6219103"/>
                <a:ext cx="7612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Positivo</a:t>
                </a:r>
              </a:p>
            </p:txBody>
          </p:sp>
        </p:grpSp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FF4011C8-69DE-2CFC-221F-23F4791219B6}"/>
                </a:ext>
              </a:extLst>
            </p:cNvPr>
            <p:cNvGrpSpPr/>
            <p:nvPr/>
          </p:nvGrpSpPr>
          <p:grpSpPr>
            <a:xfrm>
              <a:off x="7949912" y="6253363"/>
              <a:ext cx="767659" cy="246221"/>
              <a:chOff x="8003587" y="6219103"/>
              <a:chExt cx="767659" cy="246221"/>
            </a:xfrm>
          </p:grpSpPr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473B65C0-558E-9291-9543-A45728DAB168}"/>
                  </a:ext>
                </a:extLst>
              </p:cNvPr>
              <p:cNvSpPr/>
              <p:nvPr/>
            </p:nvSpPr>
            <p:spPr>
              <a:xfrm>
                <a:off x="8003587" y="6307993"/>
                <a:ext cx="72000" cy="72000"/>
              </a:xfrm>
              <a:prstGeom prst="ellipse">
                <a:avLst/>
              </a:prstGeom>
              <a:solidFill>
                <a:srgbClr val="BAD0D9"/>
              </a:solidFill>
              <a:ln>
                <a:solidFill>
                  <a:srgbClr val="BAD0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E8B29062-D0F1-1047-42F6-E78922524538}"/>
                  </a:ext>
                </a:extLst>
              </p:cNvPr>
              <p:cNvSpPr txBox="1"/>
              <p:nvPr/>
            </p:nvSpPr>
            <p:spPr>
              <a:xfrm>
                <a:off x="8009962" y="6219103"/>
                <a:ext cx="7612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Negativo</a:t>
                </a: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CCEE05-CDA2-A90D-9366-646C55A6D78E}"/>
              </a:ext>
            </a:extLst>
          </p:cNvPr>
          <p:cNvSpPr txBox="1"/>
          <p:nvPr/>
        </p:nvSpPr>
        <p:spPr>
          <a:xfrm>
            <a:off x="8052254" y="1493833"/>
            <a:ext cx="28594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i="1" dirty="0">
                <a:solidFill>
                  <a:schemeClr val="tx1"/>
                </a:solidFill>
              </a:rPr>
              <a:t>positivos / exame feito</a:t>
            </a:r>
            <a:endParaRPr lang="pt-BR" sz="100" i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06E1B-8133-158B-67FD-992C73FEC49C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860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BC2D-D8AA-0F05-649D-348B931D4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2D316-8294-9415-6947-0340753B746C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GEOGRÁFICA</a:t>
            </a:r>
          </a:p>
        </p:txBody>
      </p:sp>
      <p:pic>
        <p:nvPicPr>
          <p:cNvPr id="5122" name="Picture 2" descr="Location - Free signs icons">
            <a:extLst>
              <a:ext uri="{FF2B5EF4-FFF2-40B4-BE49-F238E27FC236}">
                <a16:creationId xmlns:a16="http://schemas.microsoft.com/office/drawing/2014/main" id="{68C0E9D2-C163-8EFF-0B6C-5E228B08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314" y="260745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E43DF8-5E2F-FE3B-0085-E85136417C1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C92D8C-D4CF-BF58-2CCB-E51C3D2D649A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623668-5116-E496-A533-5EF0612A5A9F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30B34A-94C0-88DB-DF3D-1B7BAA4BFBE2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F7C19-9F5A-9B35-4532-E028B0B8127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7863BE-BDD0-8FF1-2C33-8F372970D53D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22DB6-1297-B96F-A54A-A74A0208E4F0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6C79CB-70A2-7062-A05F-65E2FB51ACA8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932C9-58AF-7427-9D21-5EBDB4AA383F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AB2128-3E61-C98E-E3CE-4CAE3C5E9555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95A87F-72E3-771F-5ADA-EBDF21F853DF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1532EB-4419-EB46-2A79-91E4A42BFFD6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732E23-56C5-F2E5-FA48-174D2FE3B797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79C459-31D7-4E56-D89D-1A3F0A31EEF2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240FC1-C99C-F437-1F76-28533E20FDA8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942BD2-FCF4-9D0E-CBAF-E36CFA82AFDB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75090C-967D-1D85-6103-4048FF34485A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A9D003-7E06-18D2-0EAE-7920127C1BEA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E50C21-2D47-C173-7073-FE4F3B0A35DE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C82662-F8B0-816A-74B6-56CB1A570767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D701028-D866-7141-18D8-5D8D01A18665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16F1E65A-C0C1-DE66-DF66-E505A99D25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8363044"/>
                  </p:ext>
                </p:extLst>
              </p:nvPr>
            </p:nvGraphicFramePr>
            <p:xfrm>
              <a:off x="-675248" y="1428751"/>
              <a:ext cx="6927694" cy="459345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16F1E65A-C0C1-DE66-DF66-E505A99D25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75248" y="1428751"/>
                <a:ext cx="6927694" cy="459345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B18B26C-D038-B302-4C00-AB696C496E6F}"/>
              </a:ext>
            </a:extLst>
          </p:cNvPr>
          <p:cNvSpPr/>
          <p:nvPr/>
        </p:nvSpPr>
        <p:spPr>
          <a:xfrm>
            <a:off x="3818631" y="5638800"/>
            <a:ext cx="2439293" cy="766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C28BC-AB0A-EB4C-30A8-8EE5AE17640B}"/>
              </a:ext>
            </a:extLst>
          </p:cNvPr>
          <p:cNvSpPr txBox="1"/>
          <p:nvPr/>
        </p:nvSpPr>
        <p:spPr>
          <a:xfrm>
            <a:off x="-28206" y="3919715"/>
            <a:ext cx="2060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Fez exame? (%)</a:t>
            </a:r>
          </a:p>
        </p:txBody>
      </p:sp>
      <p:sp>
        <p:nvSpPr>
          <p:cNvPr id="7" name="Callout: Bent Line with No Border 6">
            <a:extLst>
              <a:ext uri="{FF2B5EF4-FFF2-40B4-BE49-F238E27FC236}">
                <a16:creationId xmlns:a16="http://schemas.microsoft.com/office/drawing/2014/main" id="{DAFA2F1C-79F6-A00A-105C-497AD3CB0BAE}"/>
              </a:ext>
            </a:extLst>
          </p:cNvPr>
          <p:cNvSpPr/>
          <p:nvPr/>
        </p:nvSpPr>
        <p:spPr>
          <a:xfrm>
            <a:off x="3753957" y="1172754"/>
            <a:ext cx="833284" cy="1064722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7720"/>
              <a:gd name="adj6" fmla="val -4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Top 5</a:t>
            </a:r>
          </a:p>
          <a:p>
            <a:pPr algn="ctr"/>
            <a:r>
              <a:rPr lang="pt-BR" sz="1050" b="1" dirty="0">
                <a:solidFill>
                  <a:srgbClr val="F21667"/>
                </a:solidFill>
              </a:rPr>
              <a:t>DF: 19,2%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PI: 14,5%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AP: 12,7%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RR: 11,7%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GO: 11,5%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3ABA7-4CFF-5184-0766-E4963E63D777}"/>
              </a:ext>
            </a:extLst>
          </p:cNvPr>
          <p:cNvSpPr txBox="1"/>
          <p:nvPr/>
        </p:nvSpPr>
        <p:spPr>
          <a:xfrm>
            <a:off x="4584699" y="1221813"/>
            <a:ext cx="2221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Esses estados tiveram uma média de </a:t>
            </a:r>
            <a:r>
              <a:rPr lang="pt-BR" sz="1000" b="1" dirty="0">
                <a:solidFill>
                  <a:srgbClr val="F21667"/>
                </a:solidFill>
              </a:rPr>
              <a:t>+3,61%</a:t>
            </a:r>
            <a:r>
              <a:rPr lang="pt-BR" sz="1000" dirty="0"/>
              <a:t> de </a:t>
            </a:r>
            <a:r>
              <a:rPr lang="pt-BR" sz="1000" dirty="0">
                <a:solidFill>
                  <a:srgbClr val="F21667"/>
                </a:solidFill>
              </a:rPr>
              <a:t>testes positivos </a:t>
            </a:r>
            <a:r>
              <a:rPr lang="pt-BR" sz="1000" dirty="0"/>
              <a:t>em relação a média dos outros estados, </a:t>
            </a:r>
            <a:r>
              <a:rPr lang="pt-BR" sz="1000" b="1" dirty="0">
                <a:solidFill>
                  <a:srgbClr val="F21667"/>
                </a:solidFill>
              </a:rPr>
              <a:t>-0,71%</a:t>
            </a:r>
            <a:r>
              <a:rPr lang="pt-BR" sz="1000" dirty="0"/>
              <a:t> da </a:t>
            </a:r>
            <a:r>
              <a:rPr lang="pt-BR" sz="1000" dirty="0">
                <a:solidFill>
                  <a:srgbClr val="F21667"/>
                </a:solidFill>
              </a:rPr>
              <a:t>população trabalhando </a:t>
            </a:r>
            <a:r>
              <a:rPr lang="pt-BR" sz="1000" dirty="0"/>
              <a:t>e </a:t>
            </a:r>
            <a:r>
              <a:rPr lang="pt-BR" sz="1000" b="1" dirty="0">
                <a:solidFill>
                  <a:srgbClr val="F21667"/>
                </a:solidFill>
              </a:rPr>
              <a:t>+2,40%</a:t>
            </a:r>
            <a:r>
              <a:rPr lang="pt-BR" sz="1000" dirty="0"/>
              <a:t> de </a:t>
            </a:r>
            <a:r>
              <a:rPr lang="pt-BR" sz="1000" dirty="0">
                <a:solidFill>
                  <a:srgbClr val="F21667"/>
                </a:solidFill>
              </a:rPr>
              <a:t>auxílio emergencial </a:t>
            </a:r>
            <a:r>
              <a:rPr lang="pt-BR" sz="1000" dirty="0"/>
              <a:t>por população entrevistada.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6211E-07EB-39C6-10F1-47F26C94EB9C}"/>
              </a:ext>
            </a:extLst>
          </p:cNvPr>
          <p:cNvSpPr txBox="1"/>
          <p:nvPr/>
        </p:nvSpPr>
        <p:spPr>
          <a:xfrm>
            <a:off x="5137150" y="3434521"/>
            <a:ext cx="5969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TOP ESTADOS</a:t>
            </a:r>
          </a:p>
        </p:txBody>
      </p:sp>
      <p:pic>
        <p:nvPicPr>
          <p:cNvPr id="1028" name="Picture 4" descr="Seringa - ícones de ferramentas e utensílios grátis">
            <a:extLst>
              <a:ext uri="{FF2B5EF4-FFF2-40B4-BE49-F238E27FC236}">
                <a16:creationId xmlns:a16="http://schemas.microsoft.com/office/drawing/2014/main" id="{AEE2E664-E783-706D-3453-34980105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23" y="389392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 de formatura - ícones de educação grátis">
            <a:extLst>
              <a:ext uri="{FF2B5EF4-FFF2-40B4-BE49-F238E27FC236}">
                <a16:creationId xmlns:a16="http://schemas.microsoft.com/office/drawing/2014/main" id="{337FBA6D-DA82-02E2-EDB2-71FC9052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23" y="508897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nefícios - ícones de o negócio grátis">
            <a:extLst>
              <a:ext uri="{FF2B5EF4-FFF2-40B4-BE49-F238E27FC236}">
                <a16:creationId xmlns:a16="http://schemas.microsoft.com/office/drawing/2014/main" id="{2C40AA7A-B2CC-58BD-5707-78209E01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96" y="508897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mem trabalhador - ícones de pessoas grátis">
            <a:extLst>
              <a:ext uri="{FF2B5EF4-FFF2-40B4-BE49-F238E27FC236}">
                <a16:creationId xmlns:a16="http://schemas.microsoft.com/office/drawing/2014/main" id="{20FE1EDB-D13E-596A-6B08-01CF9FAD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96" y="389392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A35F9-18A4-244C-2A25-06218D068D52}"/>
              </a:ext>
            </a:extLst>
          </p:cNvPr>
          <p:cNvGrpSpPr/>
          <p:nvPr/>
        </p:nvGrpSpPr>
        <p:grpSpPr>
          <a:xfrm>
            <a:off x="5574947" y="3817312"/>
            <a:ext cx="2221378" cy="1323211"/>
            <a:chOff x="9520439" y="1418876"/>
            <a:chExt cx="2221378" cy="1323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156008-B828-D838-0E89-A63B043B6B6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Testes positivos </a:t>
              </a:r>
              <a:r>
                <a:rPr lang="pt-BR" sz="900" b="1" dirty="0"/>
                <a:t>(</a:t>
              </a:r>
              <a:r>
                <a:rPr lang="pt-BR" sz="900" b="1" dirty="0" err="1"/>
                <a:t>avg</a:t>
              </a:r>
              <a:r>
                <a:rPr lang="pt-BR" sz="900" b="1" dirty="0"/>
                <a:t>: 56%)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5DEAE-CCB6-A667-EE3E-7092BDDA5A2B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Roraima </a:t>
              </a:r>
              <a:r>
                <a:rPr lang="pt-BR" sz="1000" b="1" dirty="0">
                  <a:solidFill>
                    <a:srgbClr val="F21667"/>
                  </a:solidFill>
                </a:rPr>
                <a:t>85% </a:t>
              </a:r>
              <a:r>
                <a:rPr lang="pt-BR" sz="1000" dirty="0"/>
                <a:t>das pessoas que fizeram o teste foram diagnosticadas com COVID-19. Estado com </a:t>
              </a:r>
              <a:r>
                <a:rPr lang="pt-BR" sz="1000" b="1" dirty="0"/>
                <a:t>-6,52% </a:t>
              </a:r>
              <a:r>
                <a:rPr lang="pt-BR" sz="1000" dirty="0"/>
                <a:t>trabalhando, </a:t>
              </a:r>
              <a:r>
                <a:rPr lang="pt-BR" sz="1000" b="1" dirty="0"/>
                <a:t>+7,24%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+5,31%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92A9CF-D447-FB9F-D9EC-6842BF6D5C1A}"/>
              </a:ext>
            </a:extLst>
          </p:cNvPr>
          <p:cNvGrpSpPr/>
          <p:nvPr/>
        </p:nvGrpSpPr>
        <p:grpSpPr>
          <a:xfrm>
            <a:off x="8674629" y="3817312"/>
            <a:ext cx="2221378" cy="1323211"/>
            <a:chOff x="9520439" y="1418876"/>
            <a:chExt cx="2221378" cy="13232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E4D358-3691-7AB4-153A-D2F340B98F3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Trabalhando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35%)</a:t>
              </a:r>
              <a:endParaRPr lang="pt-BR" sz="12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F5BAF-6CCD-AC2F-A342-13EC4777ECFF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Santa Catarina </a:t>
              </a:r>
              <a:r>
                <a:rPr lang="pt-BR" sz="1000" b="1" dirty="0">
                  <a:solidFill>
                    <a:srgbClr val="F21667"/>
                  </a:solidFill>
                </a:rPr>
                <a:t>43% </a:t>
              </a:r>
              <a:r>
                <a:rPr lang="pt-BR" sz="1000" dirty="0"/>
                <a:t>exerceram alguma atividade em uma semana. Estado com </a:t>
              </a:r>
              <a:r>
                <a:rPr lang="pt-BR" sz="1000" b="1" dirty="0"/>
                <a:t>+2,32%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-23,69%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+3,30%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981693-141C-E9FC-E620-3C0EAD8A8827}"/>
              </a:ext>
            </a:extLst>
          </p:cNvPr>
          <p:cNvGrpSpPr/>
          <p:nvPr/>
        </p:nvGrpSpPr>
        <p:grpSpPr>
          <a:xfrm>
            <a:off x="5574947" y="5077098"/>
            <a:ext cx="2221378" cy="1323211"/>
            <a:chOff x="9520439" y="1418876"/>
            <a:chExt cx="2221378" cy="13232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8AF642-3591-2378-C82A-2564C5F62F8F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Médio completo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39%)</a:t>
              </a:r>
              <a:endParaRPr lang="pt-BR" sz="12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6FBDD3-6D55-9B47-5527-053EE1606E36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Distrito federal </a:t>
              </a:r>
              <a:r>
                <a:rPr lang="pt-BR" sz="1000" b="1" dirty="0">
                  <a:solidFill>
                    <a:srgbClr val="F21667"/>
                  </a:solidFill>
                </a:rPr>
                <a:t>55% </a:t>
              </a:r>
              <a:r>
                <a:rPr lang="pt-BR" sz="1000" dirty="0"/>
                <a:t>das pessoas possuem ensino médio completo ou mais. Estado com </a:t>
              </a:r>
              <a:r>
                <a:rPr lang="pt-BR" sz="1000" b="1" dirty="0"/>
                <a:t>+1,96%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+2,36% </a:t>
              </a:r>
              <a:r>
                <a:rPr lang="pt-BR" sz="1000" dirty="0"/>
                <a:t>das</a:t>
              </a:r>
              <a:r>
                <a:rPr lang="pt-BR" sz="1000" b="1" dirty="0"/>
                <a:t>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-15,10% </a:t>
              </a:r>
              <a:r>
                <a:rPr lang="pt-BR" sz="1000" dirty="0"/>
                <a:t>recebendo auxílio emergencial.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B87B78-88F4-D380-D5FB-ABBF434495B6}"/>
              </a:ext>
            </a:extLst>
          </p:cNvPr>
          <p:cNvGrpSpPr/>
          <p:nvPr/>
        </p:nvGrpSpPr>
        <p:grpSpPr>
          <a:xfrm>
            <a:off x="8674629" y="5077098"/>
            <a:ext cx="2221378" cy="1169322"/>
            <a:chOff x="9520439" y="1418876"/>
            <a:chExt cx="2221378" cy="11693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FA165B-4B21-6C82-DCB1-D75BD304690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Recebe auxílio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52%)</a:t>
              </a:r>
              <a:endParaRPr lang="pt-BR" sz="12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D7567-4551-83BA-4C70-0392D9D1031E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Alagoas </a:t>
              </a:r>
              <a:r>
                <a:rPr lang="pt-BR" sz="1000" b="1" dirty="0">
                  <a:solidFill>
                    <a:srgbClr val="F21667"/>
                  </a:solidFill>
                </a:rPr>
                <a:t>71% </a:t>
              </a:r>
              <a:r>
                <a:rPr lang="pt-BR" sz="1000" dirty="0"/>
                <a:t>das pessoas recebem auxílio emergencial. Estado com </a:t>
              </a:r>
              <a:r>
                <a:rPr lang="pt-BR" sz="1000" b="1" dirty="0"/>
                <a:t>+13,36%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-10,48%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-10,52% </a:t>
              </a:r>
              <a:r>
                <a:rPr lang="pt-BR" sz="1000" dirty="0"/>
                <a:t>com ensino médio completo.</a:t>
              </a:r>
            </a:p>
          </p:txBody>
        </p:sp>
      </p:grpSp>
      <p:sp>
        <p:nvSpPr>
          <p:cNvPr id="52" name="Callout: Bent Line with No Border 51">
            <a:extLst>
              <a:ext uri="{FF2B5EF4-FFF2-40B4-BE49-F238E27FC236}">
                <a16:creationId xmlns:a16="http://schemas.microsoft.com/office/drawing/2014/main" id="{97A2FCE3-1C3F-DF18-6C2E-5C030446D9A0}"/>
              </a:ext>
            </a:extLst>
          </p:cNvPr>
          <p:cNvSpPr/>
          <p:nvPr/>
        </p:nvSpPr>
        <p:spPr>
          <a:xfrm>
            <a:off x="11249025" y="4468537"/>
            <a:ext cx="942975" cy="1064722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524"/>
              <a:gd name="adj6" fmla="val -16296"/>
            </a:avLst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i="1" dirty="0">
                <a:solidFill>
                  <a:schemeClr val="tx1"/>
                </a:solidFill>
              </a:rPr>
              <a:t>O </a:t>
            </a:r>
            <a:r>
              <a:rPr lang="pt-BR" sz="900" i="1" dirty="0" err="1">
                <a:solidFill>
                  <a:schemeClr val="tx1"/>
                </a:solidFill>
              </a:rPr>
              <a:t>avg</a:t>
            </a:r>
            <a:r>
              <a:rPr lang="pt-BR" sz="900" i="1" dirty="0">
                <a:solidFill>
                  <a:schemeClr val="tx1"/>
                </a:solidFill>
              </a:rPr>
              <a:t> leva em consideração a média de todos os estados na categoria.</a:t>
            </a:r>
            <a:endParaRPr lang="pt-BR" sz="400" i="1" dirty="0">
              <a:solidFill>
                <a:schemeClr val="tx1"/>
              </a:solidFill>
            </a:endParaRP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F3BC643A-FC35-C0D6-182E-49AB51D108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762253"/>
              </p:ext>
            </p:extLst>
          </p:nvPr>
        </p:nvGraphicFramePr>
        <p:xfrm>
          <a:off x="6962567" y="1215828"/>
          <a:ext cx="4143584" cy="2064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A8F63F-5485-6013-253E-DBE4F1EEE5AB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91953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9D03-E5D8-DA60-D607-49DB8C5F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F3724-B370-F145-0442-6DAF1B3BFA6E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POPULAÇÃO</a:t>
            </a:r>
          </a:p>
        </p:txBody>
      </p:sp>
      <p:pic>
        <p:nvPicPr>
          <p:cNvPr id="4100" name="Picture 4" descr="People - Free people icons">
            <a:extLst>
              <a:ext uri="{FF2B5EF4-FFF2-40B4-BE49-F238E27FC236}">
                <a16:creationId xmlns:a16="http://schemas.microsoft.com/office/drawing/2014/main" id="{1D47BE44-D8B1-0DAA-16E9-5DFBC3B8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61857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54AEE7-68B7-C0F0-D89F-42DCD77FB038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8AE77F-8AA6-3F31-C8C7-6FFE61EB7368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BC4D12-9815-E8D6-7ACA-EA44BAC85BB4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227C34-25E2-F420-0289-2094580C554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A4A8D-93A8-ADB1-9323-B10D54AC0B6A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5EE10-66DA-1928-42B1-0C762AE90FA6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População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5DDED-52B1-DED6-787E-18D82F7E1DA8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1D310D-0A3F-8917-A3D8-0B8131553C2F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B23698-D52A-141C-17A8-AE81C61EDCB1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5DE946-7590-A82A-EC25-0F56396155AD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FF93D9-25F8-2D54-69AC-6B31A5CF3149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C65568-722F-FD99-9D5C-1692AFF5440B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1F8CF22-7E20-D902-BFE3-C46798498361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681306-3FFF-B5EA-6DDF-4C9B1C0D6D8F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58D37-0862-B2B8-6A78-690A262BB177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F29A12-E7F2-4EB6-C353-2393ECD66ECF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94B8656-9A77-37E1-C04B-10412AB808A2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B130B2-051B-48BA-595A-33E437D94C05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34C6064-1131-8700-DD14-3CE4589D56AF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84DD78-2ED3-3108-E676-00E31EBCCA43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C72369D-F0CE-8B0E-7265-DA14E413C47F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08C7AD-A762-B754-D80C-05720EA24351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AEB493-C5AD-602E-5C72-7B796C439970}"/>
              </a:ext>
            </a:extLst>
          </p:cNvPr>
          <p:cNvGrpSpPr/>
          <p:nvPr/>
        </p:nvGrpSpPr>
        <p:grpSpPr>
          <a:xfrm>
            <a:off x="473551" y="4539475"/>
            <a:ext cx="2395866" cy="1841780"/>
            <a:chOff x="8726580" y="4182665"/>
            <a:chExt cx="3017378" cy="1981199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F132895B-4C6D-DA85-DEF9-B19BBD2FA23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76460488"/>
                </p:ext>
              </p:extLst>
            </p:nvPr>
          </p:nvGraphicFramePr>
          <p:xfrm>
            <a:off x="8726580" y="4182665"/>
            <a:ext cx="3017378" cy="1981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2050" name="Picture 2" descr="Homem - ícones de pessoas grátis">
              <a:extLst>
                <a:ext uri="{FF2B5EF4-FFF2-40B4-BE49-F238E27FC236}">
                  <a16:creationId xmlns:a16="http://schemas.microsoft.com/office/drawing/2014/main" id="{BA90A606-DBDB-B583-6EA2-2327BEA8C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1911" y="499326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white person silhouette on a black background&#10;&#10;AI-generated content may be incorrect.">
              <a:extLst>
                <a:ext uri="{FF2B5EF4-FFF2-40B4-BE49-F238E27FC236}">
                  <a16:creationId xmlns:a16="http://schemas.microsoft.com/office/drawing/2014/main" id="{803071D5-DAC1-18A6-F091-C8D66CC38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27" y="4993264"/>
              <a:ext cx="360611" cy="360611"/>
            </a:xfrm>
            <a:prstGeom prst="rect">
              <a:avLst/>
            </a:prstGeom>
          </p:spPr>
        </p:pic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30895B8-A257-6C8F-01B7-497203F51F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722770"/>
              </p:ext>
            </p:extLst>
          </p:nvPr>
        </p:nvGraphicFramePr>
        <p:xfrm>
          <a:off x="202196" y="1896760"/>
          <a:ext cx="792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FF5C98E-26D6-7F25-4701-40D2106E10A0}"/>
              </a:ext>
            </a:extLst>
          </p:cNvPr>
          <p:cNvSpPr txBox="1"/>
          <p:nvPr/>
        </p:nvSpPr>
        <p:spPr>
          <a:xfrm>
            <a:off x="219000" y="1570099"/>
            <a:ext cx="790319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FAIXA ETÁRIA (000)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29705-5AF0-B84C-C1B3-8BF12A741858}"/>
              </a:ext>
            </a:extLst>
          </p:cNvPr>
          <p:cNvSpPr txBox="1"/>
          <p:nvPr/>
        </p:nvSpPr>
        <p:spPr>
          <a:xfrm>
            <a:off x="202195" y="2573914"/>
            <a:ext cx="790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FEZ EXAME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CD18C88-2B2C-E35D-4D6C-D771345E3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386613"/>
              </p:ext>
            </p:extLst>
          </p:nvPr>
        </p:nvGraphicFramePr>
        <p:xfrm>
          <a:off x="553793" y="2820637"/>
          <a:ext cx="720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D0DC69F-E910-A733-8D8C-4E4975366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225321"/>
              </p:ext>
            </p:extLst>
          </p:nvPr>
        </p:nvGraphicFramePr>
        <p:xfrm>
          <a:off x="733793" y="3680056"/>
          <a:ext cx="684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31B7F99-AD78-62F4-C574-316047A8D38E}"/>
              </a:ext>
            </a:extLst>
          </p:cNvPr>
          <p:cNvSpPr txBox="1"/>
          <p:nvPr/>
        </p:nvSpPr>
        <p:spPr>
          <a:xfrm>
            <a:off x="202195" y="3442665"/>
            <a:ext cx="790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POSITIVO</a:t>
            </a:r>
          </a:p>
        </p:txBody>
      </p:sp>
      <p:pic>
        <p:nvPicPr>
          <p:cNvPr id="20" name="Picture 4" descr="Seringa - ícones de ferramentas e utensílios grátis">
            <a:extLst>
              <a:ext uri="{FF2B5EF4-FFF2-40B4-BE49-F238E27FC236}">
                <a16:creationId xmlns:a16="http://schemas.microsoft.com/office/drawing/2014/main" id="{DAFC9ADA-294F-58FF-678C-6F449CD7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15870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Benefícios - ícones de o negócio grátis">
            <a:extLst>
              <a:ext uri="{FF2B5EF4-FFF2-40B4-BE49-F238E27FC236}">
                <a16:creationId xmlns:a16="http://schemas.microsoft.com/office/drawing/2014/main" id="{C7C409CE-1CDC-15A3-686A-379316633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404009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omem trabalhador - ícones de pessoas grátis">
            <a:extLst>
              <a:ext uri="{FF2B5EF4-FFF2-40B4-BE49-F238E27FC236}">
                <a16:creationId xmlns:a16="http://schemas.microsoft.com/office/drawing/2014/main" id="{28297BF8-8FA3-BDFC-5500-5F7EB7CB4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281354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942BF06-D2BA-E1BF-91D0-8EC42E177C8B}"/>
              </a:ext>
            </a:extLst>
          </p:cNvPr>
          <p:cNvGrpSpPr/>
          <p:nvPr/>
        </p:nvGrpSpPr>
        <p:grpSpPr>
          <a:xfrm>
            <a:off x="9030194" y="1505001"/>
            <a:ext cx="2221378" cy="1323211"/>
            <a:chOff x="9520439" y="1418876"/>
            <a:chExt cx="2221378" cy="1323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C5B16D-56B0-E7E7-17F7-6BEAFBEFC34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Testes positivos </a:t>
              </a:r>
              <a:r>
                <a:rPr lang="pt-BR" sz="900" b="1" dirty="0"/>
                <a:t>(</a:t>
              </a:r>
              <a:r>
                <a:rPr lang="pt-BR" sz="900" b="1" dirty="0" err="1"/>
                <a:t>avg</a:t>
              </a:r>
              <a:r>
                <a:rPr lang="pt-BR" sz="900" b="1" dirty="0"/>
                <a:t>: 56%)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D45586-DFA0-CA9F-F16C-52248CA0851C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10-19 </a:t>
              </a:r>
              <a:r>
                <a:rPr lang="pt-BR" sz="1000" b="1" dirty="0">
                  <a:solidFill>
                    <a:srgbClr val="F21667"/>
                  </a:solidFill>
                </a:rPr>
                <a:t>57,7% </a:t>
              </a:r>
              <a:r>
                <a:rPr lang="pt-BR" sz="1000" dirty="0"/>
                <a:t>das pessoas que fizeram o teste foram diagnosticadas com COVID-19. Faixa etária com </a:t>
              </a:r>
              <a:r>
                <a:rPr lang="pt-BR" sz="1000" b="1" dirty="0"/>
                <a:t>+10,70% </a:t>
              </a:r>
              <a:r>
                <a:rPr lang="pt-BR" sz="1000" dirty="0"/>
                <a:t>trabalhando, </a:t>
              </a:r>
              <a:r>
                <a:rPr lang="pt-BR" sz="1000" b="1" dirty="0"/>
                <a:t>+9,36%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-26,46%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F1E708-E64E-8FBF-C421-03CD4ADF9427}"/>
              </a:ext>
            </a:extLst>
          </p:cNvPr>
          <p:cNvGrpSpPr/>
          <p:nvPr/>
        </p:nvGrpSpPr>
        <p:grpSpPr>
          <a:xfrm>
            <a:off x="9032440" y="2767394"/>
            <a:ext cx="2221378" cy="1169322"/>
            <a:chOff x="9520439" y="1418876"/>
            <a:chExt cx="2221378" cy="116932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CA5AC3-B362-0547-C266-81E7B8A128D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Trabalhando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35%)</a:t>
              </a:r>
              <a:endParaRPr lang="pt-BR" sz="12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0DA8C5-6B50-49DE-9382-FB3D4FE393D4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20-29 </a:t>
              </a:r>
              <a:r>
                <a:rPr lang="pt-BR" sz="1000" b="1" dirty="0">
                  <a:solidFill>
                    <a:srgbClr val="F21667"/>
                  </a:solidFill>
                </a:rPr>
                <a:t>66% </a:t>
              </a:r>
              <a:r>
                <a:rPr lang="pt-BR" sz="1000" dirty="0"/>
                <a:t>exerceram alguma atividade em uma semana. Faixa etária com </a:t>
              </a:r>
              <a:r>
                <a:rPr lang="pt-BR" sz="1000" b="1" dirty="0"/>
                <a:t>-1,11%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+8,67%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+33,78%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4099" name="Group 4098">
            <a:extLst>
              <a:ext uri="{FF2B5EF4-FFF2-40B4-BE49-F238E27FC236}">
                <a16:creationId xmlns:a16="http://schemas.microsoft.com/office/drawing/2014/main" id="{FDA9B3BD-C78A-7E70-09FD-CEB7E6EAFD4B}"/>
              </a:ext>
            </a:extLst>
          </p:cNvPr>
          <p:cNvGrpSpPr/>
          <p:nvPr/>
        </p:nvGrpSpPr>
        <p:grpSpPr>
          <a:xfrm>
            <a:off x="9030194" y="4064897"/>
            <a:ext cx="2221378" cy="1169322"/>
            <a:chOff x="9520439" y="1418876"/>
            <a:chExt cx="2221378" cy="1169322"/>
          </a:xfrm>
        </p:grpSpPr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BA874873-6BAA-ED54-0A30-78C9AA90F952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Recebe auxílio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52%)</a:t>
              </a:r>
              <a:endParaRPr lang="pt-BR" sz="1200" b="1" dirty="0"/>
            </a:p>
          </p:txBody>
        </p:sp>
        <p:sp>
          <p:nvSpPr>
            <p:cNvPr id="4102" name="TextBox 4101">
              <a:extLst>
                <a:ext uri="{FF2B5EF4-FFF2-40B4-BE49-F238E27FC236}">
                  <a16:creationId xmlns:a16="http://schemas.microsoft.com/office/drawing/2014/main" id="{7D9FE3FF-7987-43BC-D161-1796EF6D2617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0-9 </a:t>
              </a:r>
              <a:r>
                <a:rPr lang="pt-BR" sz="1000" b="1" dirty="0">
                  <a:solidFill>
                    <a:srgbClr val="F21667"/>
                  </a:solidFill>
                </a:rPr>
                <a:t>63% </a:t>
              </a:r>
              <a:r>
                <a:rPr lang="pt-BR" sz="1000" dirty="0"/>
                <a:t>das pessoas recebem auxílio emergencial. Faixa etária com </a:t>
              </a:r>
              <a:r>
                <a:rPr lang="pt-BR" sz="1000" b="1" dirty="0"/>
                <a:t>+3,17%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-24,89%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0,0%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8734405D-150E-ABA5-8EF9-F022D6C24DBC}"/>
              </a:ext>
            </a:extLst>
          </p:cNvPr>
          <p:cNvGrpSpPr/>
          <p:nvPr/>
        </p:nvGrpSpPr>
        <p:grpSpPr>
          <a:xfrm>
            <a:off x="2782038" y="4695765"/>
            <a:ext cx="2221378" cy="707658"/>
            <a:chOff x="9520439" y="1418876"/>
            <a:chExt cx="2221378" cy="707658"/>
          </a:xfrm>
        </p:grpSpPr>
        <p:sp>
          <p:nvSpPr>
            <p:cNvPr id="4104" name="TextBox 4103">
              <a:extLst>
                <a:ext uri="{FF2B5EF4-FFF2-40B4-BE49-F238E27FC236}">
                  <a16:creationId xmlns:a16="http://schemas.microsoft.com/office/drawing/2014/main" id="{695E4A7A-308A-9EBE-E589-1AA50F84EA5E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Mulheres</a:t>
              </a:r>
            </a:p>
          </p:txBody>
        </p:sp>
        <p:sp>
          <p:nvSpPr>
            <p:cNvPr id="4105" name="TextBox 4104">
              <a:extLst>
                <a:ext uri="{FF2B5EF4-FFF2-40B4-BE49-F238E27FC236}">
                  <a16:creationId xmlns:a16="http://schemas.microsoft.com/office/drawing/2014/main" id="{E64A25E2-EA7A-B7DB-8ABF-988652389DBD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52,01% das pessoas entrevistadas</a:t>
              </a:r>
            </a:p>
          </p:txBody>
        </p:sp>
      </p:grpSp>
      <p:pic>
        <p:nvPicPr>
          <p:cNvPr id="2054" name="Picture 6" descr="Teste médico - ícones de médico grátis">
            <a:extLst>
              <a:ext uri="{FF2B5EF4-FFF2-40B4-BE49-F238E27FC236}">
                <a16:creationId xmlns:a16="http://schemas.microsoft.com/office/drawing/2014/main" id="{AAB8AD16-D759-A907-EE13-0B90499E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95" y="5448432"/>
            <a:ext cx="566180" cy="5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332BE43F-6BE5-770B-66CC-04845FDFDAAF}"/>
              </a:ext>
            </a:extLst>
          </p:cNvPr>
          <p:cNvSpPr txBox="1"/>
          <p:nvPr/>
        </p:nvSpPr>
        <p:spPr>
          <a:xfrm>
            <a:off x="3381375" y="5403423"/>
            <a:ext cx="2065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8,44% </a:t>
            </a:r>
            <a:r>
              <a:rPr lang="pt-BR" sz="11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fizeram exame</a:t>
            </a:r>
          </a:p>
          <a:p>
            <a:r>
              <a:rPr lang="pt-BR" sz="20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56,20% </a:t>
            </a:r>
            <a:r>
              <a:rPr lang="pt-BR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positivos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4E428A1B-2C1B-649F-8F60-20B18AB29D2C}"/>
              </a:ext>
            </a:extLst>
          </p:cNvPr>
          <p:cNvGrpSpPr/>
          <p:nvPr/>
        </p:nvGrpSpPr>
        <p:grpSpPr>
          <a:xfrm>
            <a:off x="5482759" y="4780495"/>
            <a:ext cx="2221378" cy="707658"/>
            <a:chOff x="9520439" y="1418876"/>
            <a:chExt cx="2221378" cy="707658"/>
          </a:xfrm>
        </p:grpSpPr>
        <p:sp>
          <p:nvSpPr>
            <p:cNvPr id="4110" name="TextBox 4109">
              <a:extLst>
                <a:ext uri="{FF2B5EF4-FFF2-40B4-BE49-F238E27FC236}">
                  <a16:creationId xmlns:a16="http://schemas.microsoft.com/office/drawing/2014/main" id="{79B2378F-9891-31D1-57F0-4B60782C6356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Homens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5EFDD4B0-2E3C-09E8-5545-A4073D46F8B6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47,99% das pessoas entrevistadas</a:t>
              </a:r>
            </a:p>
          </p:txBody>
        </p:sp>
      </p:grpSp>
      <p:pic>
        <p:nvPicPr>
          <p:cNvPr id="4112" name="Picture 6" descr="Teste médico - ícones de médico grátis">
            <a:extLst>
              <a:ext uri="{FF2B5EF4-FFF2-40B4-BE49-F238E27FC236}">
                <a16:creationId xmlns:a16="http://schemas.microsoft.com/office/drawing/2014/main" id="{40B4C3D0-2113-4195-7D1E-09CD3424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16" y="5533162"/>
            <a:ext cx="566180" cy="5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2E9CEC6C-BB8C-85FE-F784-3A6687B6BA80}"/>
              </a:ext>
            </a:extLst>
          </p:cNvPr>
          <p:cNvSpPr txBox="1"/>
          <p:nvPr/>
        </p:nvSpPr>
        <p:spPr>
          <a:xfrm>
            <a:off x="6082096" y="5488153"/>
            <a:ext cx="2065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7,86% </a:t>
            </a:r>
            <a:r>
              <a:rPr lang="pt-BR" sz="11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fizeram exame</a:t>
            </a:r>
          </a:p>
          <a:p>
            <a:r>
              <a:rPr lang="pt-BR" sz="20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55,82%</a:t>
            </a:r>
            <a:r>
              <a:rPr lang="pt-BR" sz="20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positivos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4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B49CC-83B7-A982-070C-DD74CADE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BA3AC-EC4B-1800-2084-6DD75E5BD9F8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ECONÔMICA E SOCIAL</a:t>
            </a:r>
          </a:p>
        </p:txBody>
      </p:sp>
      <p:pic>
        <p:nvPicPr>
          <p:cNvPr id="3074" name="Picture 2" descr="money&quot; Icon - Download for free – Iconduck">
            <a:extLst>
              <a:ext uri="{FF2B5EF4-FFF2-40B4-BE49-F238E27FC236}">
                <a16:creationId xmlns:a16="http://schemas.microsoft.com/office/drawing/2014/main" id="{F83B69F0-981C-68FD-F977-1BEDAB945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80213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5BD11-0CC8-BBCD-0712-F2A7FB63DC0E}"/>
              </a:ext>
            </a:extLst>
          </p:cNvPr>
          <p:cNvSpPr txBox="1"/>
          <p:nvPr/>
        </p:nvSpPr>
        <p:spPr>
          <a:xfrm>
            <a:off x="477723" y="1569245"/>
            <a:ext cx="109042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RECEBE AUXÍLIA EMERGENCIAL?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6F79EC-4F8C-21CE-6E94-66A8D4B09E14}"/>
              </a:ext>
            </a:extLst>
          </p:cNvPr>
          <p:cNvGrpSpPr/>
          <p:nvPr/>
        </p:nvGrpSpPr>
        <p:grpSpPr>
          <a:xfrm>
            <a:off x="477723" y="1663672"/>
            <a:ext cx="3966458" cy="3459498"/>
            <a:chOff x="477723" y="2174949"/>
            <a:chExt cx="4680000" cy="345949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F7F3BF4E-13A4-941B-9414-8B3544284E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89818887"/>
                </p:ext>
              </p:extLst>
            </p:nvPr>
          </p:nvGraphicFramePr>
          <p:xfrm>
            <a:off x="477723" y="2174949"/>
            <a:ext cx="468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84A0ED6E-8A93-FA40-FDB5-3C109884D60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42097424"/>
                </p:ext>
              </p:extLst>
            </p:nvPr>
          </p:nvGraphicFramePr>
          <p:xfrm>
            <a:off x="1017723" y="3364698"/>
            <a:ext cx="360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86DA1F74-8B5D-1DC1-7A6D-71C3F558C36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3422197"/>
                </p:ext>
              </p:extLst>
            </p:nvPr>
          </p:nvGraphicFramePr>
          <p:xfrm>
            <a:off x="1377723" y="4554447"/>
            <a:ext cx="288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739AE7-7815-D7BC-E31B-6E9B9F54398F}"/>
                </a:ext>
              </a:extLst>
            </p:cNvPr>
            <p:cNvSpPr txBox="1"/>
            <p:nvPr/>
          </p:nvSpPr>
          <p:spPr>
            <a:xfrm>
              <a:off x="1640766" y="3121989"/>
              <a:ext cx="235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FEZ EXAME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3AA7E6-94D5-ABBE-9664-7E401ACAFDB8}"/>
                </a:ext>
              </a:extLst>
            </p:cNvPr>
            <p:cNvSpPr txBox="1"/>
            <p:nvPr/>
          </p:nvSpPr>
          <p:spPr>
            <a:xfrm>
              <a:off x="1640766" y="4319220"/>
              <a:ext cx="235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POSITIVO</a:t>
              </a: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9705DC1-8EF9-59A8-F52F-EFC90CC468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272529"/>
              </p:ext>
            </p:extLst>
          </p:nvPr>
        </p:nvGraphicFramePr>
        <p:xfrm>
          <a:off x="3681400" y="1938577"/>
          <a:ext cx="4572000" cy="3184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D286EF1-5DA7-CCBB-AB77-C0DAEF2D8D01}"/>
              </a:ext>
            </a:extLst>
          </p:cNvPr>
          <p:cNvSpPr txBox="1"/>
          <p:nvPr/>
        </p:nvSpPr>
        <p:spPr>
          <a:xfrm>
            <a:off x="477723" y="5315690"/>
            <a:ext cx="1082937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 dirty="0"/>
              <a:t>Entre os que </a:t>
            </a:r>
            <a:r>
              <a:rPr lang="pt-BR" sz="1100" b="1" dirty="0"/>
              <a:t>receberam auxílio emergencial</a:t>
            </a:r>
            <a:r>
              <a:rPr lang="pt-BR" sz="1100" dirty="0"/>
              <a:t> (600.744 pessoas), apenas </a:t>
            </a:r>
            <a:r>
              <a:rPr lang="pt-BR" sz="1100" b="1" dirty="0"/>
              <a:t>6,32%</a:t>
            </a:r>
            <a:r>
              <a:rPr lang="pt-BR" sz="1100" dirty="0"/>
              <a:t> fizeram exame, com </a:t>
            </a:r>
            <a:r>
              <a:rPr lang="pt-BR" sz="1100" b="1" dirty="0"/>
              <a:t>40,17%</a:t>
            </a:r>
            <a:r>
              <a:rPr lang="pt-BR" sz="1100" dirty="0"/>
              <a:t> de positividade e </a:t>
            </a:r>
            <a:r>
              <a:rPr lang="pt-BR" sz="1100" b="1" dirty="0"/>
              <a:t>31,14%</a:t>
            </a:r>
            <a:r>
              <a:rPr lang="pt-BR" sz="1100" dirty="0"/>
              <a:t> declararam ter trabalhado na última semana. Já entre os que </a:t>
            </a:r>
            <a:r>
              <a:rPr lang="pt-BR" sz="1100" b="1" dirty="0"/>
              <a:t>não receberam</a:t>
            </a:r>
            <a:r>
              <a:rPr lang="pt-BR" sz="1100" dirty="0"/>
              <a:t> (557.240 pessoas), </a:t>
            </a:r>
            <a:r>
              <a:rPr lang="pt-BR" sz="1100" b="1" dirty="0"/>
              <a:t>10,15%</a:t>
            </a:r>
            <a:r>
              <a:rPr lang="pt-BR" sz="1100" dirty="0"/>
              <a:t> fizeram exame, com positividade mais alta, </a:t>
            </a:r>
            <a:r>
              <a:rPr lang="pt-BR" sz="1100" b="1" dirty="0"/>
              <a:t>45,54%</a:t>
            </a:r>
            <a:r>
              <a:rPr lang="pt-BR" sz="1100" dirty="0"/>
              <a:t>, e uma taxa maior de trabalho, </a:t>
            </a:r>
            <a:r>
              <a:rPr lang="pt-BR" sz="1100" b="1" dirty="0"/>
              <a:t>39,50%</a:t>
            </a:r>
            <a:r>
              <a:rPr lang="pt-BR" sz="1100" dirty="0"/>
              <a:t>. Isso indica que quem não recebeu auxílio teve mais exposição (maior percentual trabalhando) e buscou mais testagem, mas também apresentou maior taxa de infecção.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EF727D-6B19-0806-55D3-6AE71538F745}"/>
              </a:ext>
            </a:extLst>
          </p:cNvPr>
          <p:cNvGrpSpPr/>
          <p:nvPr/>
        </p:nvGrpSpPr>
        <p:grpSpPr>
          <a:xfrm>
            <a:off x="8717492" y="3418869"/>
            <a:ext cx="2221378" cy="861546"/>
            <a:chOff x="9520439" y="1418876"/>
            <a:chExt cx="2221378" cy="8615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4396F-8A03-63C7-E304-8462CA2BE84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Recebem auxílio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3400A4-90EB-6B0F-3ACD-62BADAF3DD11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51,88% das pessoas entrevistadas. Sendo que 59,17% dos examinados testaram positivo.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5FFDBD6-2B01-EB8A-933A-33A4C02D1229}"/>
              </a:ext>
            </a:extLst>
          </p:cNvPr>
          <p:cNvSpPr txBox="1"/>
          <p:nvPr/>
        </p:nvSpPr>
        <p:spPr>
          <a:xfrm>
            <a:off x="9316829" y="4212252"/>
            <a:ext cx="20651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31,14% </a:t>
            </a:r>
            <a:r>
              <a:rPr lang="pt-BR" sz="11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trabalharam na última semana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2EF7A3-87B2-9BFD-CF7A-DA19A5D9143C}"/>
              </a:ext>
            </a:extLst>
          </p:cNvPr>
          <p:cNvGrpSpPr/>
          <p:nvPr/>
        </p:nvGrpSpPr>
        <p:grpSpPr>
          <a:xfrm>
            <a:off x="8717492" y="1998318"/>
            <a:ext cx="2221378" cy="861546"/>
            <a:chOff x="9520439" y="1418876"/>
            <a:chExt cx="2221378" cy="86154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55CC79-9D18-C90C-CC5B-14B0944CA04F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Não recebem auxílio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2345F7-4932-BA30-D779-544EF75624EB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48,12% das pessoas entrevistadas. Sendo que 53,86% dos examinados testaram positivo.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2C66F51-8499-D0BE-BE53-B230A590617B}"/>
              </a:ext>
            </a:extLst>
          </p:cNvPr>
          <p:cNvSpPr txBox="1"/>
          <p:nvPr/>
        </p:nvSpPr>
        <p:spPr>
          <a:xfrm>
            <a:off x="9316829" y="2782176"/>
            <a:ext cx="20651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39,50% </a:t>
            </a:r>
            <a:r>
              <a:rPr lang="pt-BR" sz="11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trabalharam na última semana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3" name="Picture 12" descr="Homem trabalhador - ícones de pessoas grátis">
            <a:extLst>
              <a:ext uri="{FF2B5EF4-FFF2-40B4-BE49-F238E27FC236}">
                <a16:creationId xmlns:a16="http://schemas.microsoft.com/office/drawing/2014/main" id="{84141832-3325-C746-F0A0-D4D94936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29" y="294984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" name="Picture 12" descr="Homem trabalhador - ícones de pessoas grátis">
            <a:extLst>
              <a:ext uri="{FF2B5EF4-FFF2-40B4-BE49-F238E27FC236}">
                <a16:creationId xmlns:a16="http://schemas.microsoft.com/office/drawing/2014/main" id="{24F1A423-6E93-81D7-EFC7-5687D9075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29" y="437991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TextBox 3074">
            <a:extLst>
              <a:ext uri="{FF2B5EF4-FFF2-40B4-BE49-F238E27FC236}">
                <a16:creationId xmlns:a16="http://schemas.microsoft.com/office/drawing/2014/main" id="{CD958BF3-F5D6-1C52-10E6-F08B0CA04E6F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9657CB0C-5407-3233-69CA-C2F1C3A2D7B5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E3FFC561-9E13-ECB3-461B-A0E34B23F805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783A672-4B01-67BD-9616-C2C088C81F4A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0B55BA31-7F77-A5C8-38D1-5406FE98CD49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C48122EE-5619-04AD-033F-649EE50B4FDD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2868AC5A-C11E-4FBE-2455-97EBBA73A49B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Economia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2120C557-09E7-41F9-EF99-32358C34B7F1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084" name="TextBox 3083">
            <a:extLst>
              <a:ext uri="{FF2B5EF4-FFF2-40B4-BE49-F238E27FC236}">
                <a16:creationId xmlns:a16="http://schemas.microsoft.com/office/drawing/2014/main" id="{14685397-07F8-6B30-8530-57B87753D779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085" name="TextBox 3084">
            <a:extLst>
              <a:ext uri="{FF2B5EF4-FFF2-40B4-BE49-F238E27FC236}">
                <a16:creationId xmlns:a16="http://schemas.microsoft.com/office/drawing/2014/main" id="{456FAFD2-1FD7-EED7-1BDD-38200EC5B414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3127" name="Straight Connector 3126">
            <a:extLst>
              <a:ext uri="{FF2B5EF4-FFF2-40B4-BE49-F238E27FC236}">
                <a16:creationId xmlns:a16="http://schemas.microsoft.com/office/drawing/2014/main" id="{F552342D-C5D8-F884-8B39-E749AF9BAC3E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8" name="Straight Connector 3127">
            <a:extLst>
              <a:ext uri="{FF2B5EF4-FFF2-40B4-BE49-F238E27FC236}">
                <a16:creationId xmlns:a16="http://schemas.microsoft.com/office/drawing/2014/main" id="{448DB27B-EB8E-0714-6614-0655F01FB072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9" name="Straight Connector 3128">
            <a:extLst>
              <a:ext uri="{FF2B5EF4-FFF2-40B4-BE49-F238E27FC236}">
                <a16:creationId xmlns:a16="http://schemas.microsoft.com/office/drawing/2014/main" id="{9169595C-E407-CA75-1535-583F90666BFD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0" name="Straight Connector 3129">
            <a:extLst>
              <a:ext uri="{FF2B5EF4-FFF2-40B4-BE49-F238E27FC236}">
                <a16:creationId xmlns:a16="http://schemas.microsoft.com/office/drawing/2014/main" id="{65FD9BFC-3786-8BF1-D59A-54C2EB9F3191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1" name="Straight Connector 3130">
            <a:extLst>
              <a:ext uri="{FF2B5EF4-FFF2-40B4-BE49-F238E27FC236}">
                <a16:creationId xmlns:a16="http://schemas.microsoft.com/office/drawing/2014/main" id="{6D250D94-66E2-4FCE-5668-D8438781982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Connector 3131">
            <a:extLst>
              <a:ext uri="{FF2B5EF4-FFF2-40B4-BE49-F238E27FC236}">
                <a16:creationId xmlns:a16="http://schemas.microsoft.com/office/drawing/2014/main" id="{390FB7CC-A6AB-31F5-E975-FA572B80A41C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3" name="Straight Connector 3132">
            <a:extLst>
              <a:ext uri="{FF2B5EF4-FFF2-40B4-BE49-F238E27FC236}">
                <a16:creationId xmlns:a16="http://schemas.microsoft.com/office/drawing/2014/main" id="{7218FDA4-E953-0C40-B3F6-312FED4F5378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4" name="Straight Connector 3133">
            <a:extLst>
              <a:ext uri="{FF2B5EF4-FFF2-40B4-BE49-F238E27FC236}">
                <a16:creationId xmlns:a16="http://schemas.microsoft.com/office/drawing/2014/main" id="{1BEB7602-9338-AEBB-3FB6-FD892D0B80A0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5" name="Straight Connector 3134">
            <a:extLst>
              <a:ext uri="{FF2B5EF4-FFF2-40B4-BE49-F238E27FC236}">
                <a16:creationId xmlns:a16="http://schemas.microsoft.com/office/drawing/2014/main" id="{0C0E819B-537A-144D-7BBF-295A5727FA15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6" name="Straight Connector 3135">
            <a:extLst>
              <a:ext uri="{FF2B5EF4-FFF2-40B4-BE49-F238E27FC236}">
                <a16:creationId xmlns:a16="http://schemas.microsoft.com/office/drawing/2014/main" id="{87B45473-77B6-CF88-5034-5D031FF9E208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7" name="Straight Connector 3136">
            <a:extLst>
              <a:ext uri="{FF2B5EF4-FFF2-40B4-BE49-F238E27FC236}">
                <a16:creationId xmlns:a16="http://schemas.microsoft.com/office/drawing/2014/main" id="{3201A6CA-2F75-FEB2-9FAE-6CE0B0258311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61BF5D-52F6-C2B5-DD49-6F74549F2A24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48719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2204</Words>
  <Application>Microsoft Office PowerPoint</Application>
  <PresentationFormat>Widescreen</PresentationFormat>
  <Paragraphs>345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lidiane.andrade1@outlook.com</dc:creator>
  <cp:lastModifiedBy>lidiane.andrade1@outlook.com</cp:lastModifiedBy>
  <cp:revision>149</cp:revision>
  <dcterms:created xsi:type="dcterms:W3CDTF">2025-05-21T20:43:00Z</dcterms:created>
  <dcterms:modified xsi:type="dcterms:W3CDTF">2025-05-31T21:26:41Z</dcterms:modified>
</cp:coreProperties>
</file>